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277" r:id="rId2"/>
    <p:sldId id="342" r:id="rId3"/>
    <p:sldId id="514" r:id="rId4"/>
    <p:sldId id="534" r:id="rId5"/>
    <p:sldId id="546" r:id="rId6"/>
    <p:sldId id="535" r:id="rId7"/>
    <p:sldId id="536" r:id="rId8"/>
    <p:sldId id="537" r:id="rId9"/>
    <p:sldId id="539" r:id="rId10"/>
    <p:sldId id="540" r:id="rId11"/>
    <p:sldId id="541" r:id="rId12"/>
    <p:sldId id="542" r:id="rId13"/>
    <p:sldId id="543" r:id="rId14"/>
    <p:sldId id="548" r:id="rId15"/>
    <p:sldId id="538" r:id="rId16"/>
    <p:sldId id="549" r:id="rId17"/>
    <p:sldId id="544" r:id="rId18"/>
    <p:sldId id="545" r:id="rId19"/>
    <p:sldId id="550" r:id="rId20"/>
    <p:sldId id="547" r:id="rId21"/>
    <p:sldId id="515" r:id="rId22"/>
    <p:sldId id="516" r:id="rId23"/>
    <p:sldId id="517" r:id="rId24"/>
    <p:sldId id="518" r:id="rId25"/>
    <p:sldId id="519" r:id="rId26"/>
    <p:sldId id="520" r:id="rId27"/>
    <p:sldId id="521" r:id="rId28"/>
    <p:sldId id="522" r:id="rId29"/>
    <p:sldId id="523" r:id="rId30"/>
    <p:sldId id="524" r:id="rId31"/>
    <p:sldId id="525" r:id="rId32"/>
    <p:sldId id="526" r:id="rId33"/>
    <p:sldId id="527" r:id="rId34"/>
    <p:sldId id="528" r:id="rId35"/>
    <p:sldId id="529" r:id="rId36"/>
    <p:sldId id="530" r:id="rId37"/>
    <p:sldId id="531" r:id="rId38"/>
    <p:sldId id="532" r:id="rId39"/>
    <p:sldId id="533" r:id="rId40"/>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170C3"/>
    <a:srgbClr val="0192FF"/>
    <a:srgbClr val="3446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47" autoAdjust="0"/>
    <p:restoredTop sz="94671" autoAdjust="0"/>
  </p:normalViewPr>
  <p:slideViewPr>
    <p:cSldViewPr>
      <p:cViewPr varScale="1">
        <p:scale>
          <a:sx n="65" d="100"/>
          <a:sy n="65" d="100"/>
        </p:scale>
        <p:origin x="-600" y="-10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602C68-81D5-42E6-AF1A-88679C399255}" type="datetimeFigureOut">
              <a:rPr lang="es-CL" smtClean="0"/>
              <a:pPr/>
              <a:t>14-09-2015</a:t>
            </a:fld>
            <a:endParaRPr lang="es-CL"/>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L"/>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54B6A8-DCE3-4D31-8F2F-338182BBFA44}" type="slidenum">
              <a:rPr lang="es-CL" smtClean="0"/>
              <a:pPr/>
              <a:t>‹Nº›</a:t>
            </a:fld>
            <a:endParaRPr lang="es-CL"/>
          </a:p>
        </p:txBody>
      </p:sp>
    </p:spTree>
    <p:extLst>
      <p:ext uri="{BB962C8B-B14F-4D97-AF65-F5344CB8AC3E}">
        <p14:creationId xmlns:p14="http://schemas.microsoft.com/office/powerpoint/2010/main" val="34026680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47C46BC9-E16E-46E7-82AD-E4B694A03568}" type="datetimeFigureOut">
              <a:rPr lang="es-CL" smtClean="0"/>
              <a:pPr/>
              <a:t>14-09-2015</a:t>
            </a:fld>
            <a:endParaRPr lang="es-CL"/>
          </a:p>
        </p:txBody>
      </p:sp>
      <p:sp>
        <p:nvSpPr>
          <p:cNvPr id="5" name="Footer Placeholder 4"/>
          <p:cNvSpPr>
            <a:spLocks noGrp="1"/>
          </p:cNvSpPr>
          <p:nvPr>
            <p:ph type="ftr" sz="quarter" idx="11"/>
          </p:nvPr>
        </p:nvSpPr>
        <p:spPr/>
        <p:txBody>
          <a:bodyPr/>
          <a:lstStyle/>
          <a:p>
            <a:endParaRPr lang="es-CL"/>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34AB7D4F-3386-449B-8C09-AFCE81BD5A0B}" type="slidenum">
              <a:rPr lang="es-CL" smtClean="0"/>
              <a:pPr/>
              <a:t>‹Nº›</a:t>
            </a:fld>
            <a:endParaRPr lang="es-CL"/>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s-ES" smtClean="0"/>
              <a:t>Haga clic para modificar el estilo de título del patrón</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47C46BC9-E16E-46E7-82AD-E4B694A03568}" type="datetimeFigureOut">
              <a:rPr lang="es-CL" smtClean="0"/>
              <a:pPr/>
              <a:t>14-09-2015</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34AB7D4F-3386-449B-8C09-AFCE81BD5A0B}" type="slidenum">
              <a:rPr lang="es-CL" smtClean="0"/>
              <a:pPr/>
              <a:t>‹Nº›</a:t>
            </a:fld>
            <a:endParaRPr lang="es-C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7C46BC9-E16E-46E7-82AD-E4B694A03568}" type="datetimeFigureOut">
              <a:rPr lang="es-CL" smtClean="0"/>
              <a:pPr/>
              <a:t>14-09-2015</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34AB7D4F-3386-449B-8C09-AFCE81BD5A0B}" type="slidenum">
              <a:rPr lang="es-CL" smtClean="0"/>
              <a:pPr/>
              <a:t>‹Nº›</a:t>
            </a:fld>
            <a:endParaRPr lang="es-C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47C46BC9-E16E-46E7-82AD-E4B694A03568}" type="datetimeFigureOut">
              <a:rPr lang="es-CL" smtClean="0"/>
              <a:pPr/>
              <a:t>14-09-2015</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34AB7D4F-3386-449B-8C09-AFCE81BD5A0B}" type="slidenum">
              <a:rPr lang="es-CL" smtClean="0"/>
              <a:pPr/>
              <a:t>‹Nº›</a:t>
            </a:fld>
            <a:endParaRPr lang="es-C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47C46BC9-E16E-46E7-82AD-E4B694A03568}" type="datetimeFigureOut">
              <a:rPr lang="es-CL" smtClean="0"/>
              <a:pPr/>
              <a:t>14-09-2015</a:t>
            </a:fld>
            <a:endParaRPr lang="es-CL"/>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34AB7D4F-3386-449B-8C09-AFCE81BD5A0B}" type="slidenum">
              <a:rPr lang="es-CL" smtClean="0"/>
              <a:pPr/>
              <a:t>‹Nº›</a:t>
            </a:fld>
            <a:endParaRPr lang="es-CL"/>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s-ES" smtClean="0"/>
              <a:t>Haga clic para modificar el estilo de título del patrón</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7C46BC9-E16E-46E7-82AD-E4B694A03568}" type="datetimeFigureOut">
              <a:rPr lang="es-CL" smtClean="0"/>
              <a:pPr/>
              <a:t>14-09-2015</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34AB7D4F-3386-449B-8C09-AFCE81BD5A0B}" type="slidenum">
              <a:rPr lang="es-CL" smtClean="0"/>
              <a:pPr/>
              <a:t>‹Nº›</a:t>
            </a:fld>
            <a:endParaRPr lang="es-C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47C46BC9-E16E-46E7-82AD-E4B694A03568}" type="datetimeFigureOut">
              <a:rPr lang="es-CL" smtClean="0"/>
              <a:pPr/>
              <a:t>14-09-2015</a:t>
            </a:fld>
            <a:endParaRPr lang="es-CL"/>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p:txBody>
          <a:bodyPr/>
          <a:lstStyle/>
          <a:p>
            <a:fld id="{34AB7D4F-3386-449B-8C09-AFCE81BD5A0B}" type="slidenum">
              <a:rPr lang="es-CL" smtClean="0"/>
              <a:pPr/>
              <a:t>‹Nº›</a:t>
            </a:fld>
            <a:endParaRPr lang="es-C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47C46BC9-E16E-46E7-82AD-E4B694A03568}" type="datetimeFigureOut">
              <a:rPr lang="es-CL" smtClean="0"/>
              <a:pPr/>
              <a:t>14-09-2015</a:t>
            </a:fld>
            <a:endParaRPr lang="es-CL"/>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p:txBody>
          <a:bodyPr/>
          <a:lstStyle/>
          <a:p>
            <a:fld id="{34AB7D4F-3386-449B-8C09-AFCE81BD5A0B}" type="slidenum">
              <a:rPr lang="es-CL" smtClean="0"/>
              <a:pPr/>
              <a:t>‹Nº›</a:t>
            </a:fld>
            <a:endParaRPr lang="es-C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47C46BC9-E16E-46E7-82AD-E4B694A03568}" type="datetimeFigureOut">
              <a:rPr lang="es-CL" smtClean="0"/>
              <a:pPr/>
              <a:t>14-09-2015</a:t>
            </a:fld>
            <a:endParaRPr lang="es-CL"/>
          </a:p>
        </p:txBody>
      </p:sp>
      <p:sp>
        <p:nvSpPr>
          <p:cNvPr id="3" name="Footer Placeholder 2"/>
          <p:cNvSpPr>
            <a:spLocks noGrp="1"/>
          </p:cNvSpPr>
          <p:nvPr>
            <p:ph type="ftr" sz="quarter" idx="11"/>
          </p:nvPr>
        </p:nvSpPr>
        <p:spPr/>
        <p:txBody>
          <a:bodyPr/>
          <a:lstStyle/>
          <a:p>
            <a:endParaRPr lang="es-CL"/>
          </a:p>
        </p:txBody>
      </p:sp>
      <p:sp>
        <p:nvSpPr>
          <p:cNvPr id="4" name="Slide Number Placeholder 3"/>
          <p:cNvSpPr>
            <a:spLocks noGrp="1"/>
          </p:cNvSpPr>
          <p:nvPr>
            <p:ph type="sldNum" sz="quarter" idx="12"/>
          </p:nvPr>
        </p:nvSpPr>
        <p:spPr/>
        <p:txBody>
          <a:bodyPr/>
          <a:lstStyle/>
          <a:p>
            <a:fld id="{34AB7D4F-3386-449B-8C09-AFCE81BD5A0B}" type="slidenum">
              <a:rPr lang="es-CL" smtClean="0"/>
              <a:pPr/>
              <a:t>‹Nº›</a:t>
            </a:fld>
            <a:endParaRPr lang="es-C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7C46BC9-E16E-46E7-82AD-E4B694A03568}" type="datetimeFigureOut">
              <a:rPr lang="es-CL" smtClean="0"/>
              <a:pPr/>
              <a:t>14-09-2015</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34AB7D4F-3386-449B-8C09-AFCE81BD5A0B}" type="slidenum">
              <a:rPr lang="es-CL" smtClean="0"/>
              <a:pPr/>
              <a:t>‹Nº›</a:t>
            </a:fld>
            <a:endParaRPr lang="es-CL"/>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s-ES" smtClean="0"/>
              <a:t>Haga clic para modificar el estilo de título del patrón</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5" name="Date Placeholder 4"/>
          <p:cNvSpPr>
            <a:spLocks noGrp="1"/>
          </p:cNvSpPr>
          <p:nvPr>
            <p:ph type="dt" sz="half" idx="10"/>
          </p:nvPr>
        </p:nvSpPr>
        <p:spPr/>
        <p:txBody>
          <a:bodyPr/>
          <a:lstStyle/>
          <a:p>
            <a:fld id="{47C46BC9-E16E-46E7-82AD-E4B694A03568}" type="datetimeFigureOut">
              <a:rPr lang="es-CL" smtClean="0"/>
              <a:pPr/>
              <a:t>14-09-2015</a:t>
            </a:fld>
            <a:endParaRPr lang="es-CL"/>
          </a:p>
        </p:txBody>
      </p:sp>
      <p:sp>
        <p:nvSpPr>
          <p:cNvPr id="7" name="Slide Number Placeholder 6"/>
          <p:cNvSpPr>
            <a:spLocks noGrp="1"/>
          </p:cNvSpPr>
          <p:nvPr>
            <p:ph type="sldNum" sz="quarter" idx="12"/>
          </p:nvPr>
        </p:nvSpPr>
        <p:spPr/>
        <p:txBody>
          <a:bodyPr/>
          <a:lstStyle/>
          <a:p>
            <a:fld id="{34AB7D4F-3386-449B-8C09-AFCE81BD5A0B}" type="slidenum">
              <a:rPr lang="es-CL" smtClean="0"/>
              <a:pPr/>
              <a:t>‹Nº›</a:t>
            </a:fld>
            <a:endParaRPr lang="es-CL"/>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s-CL"/>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s-ES" smtClean="0"/>
              <a:t>Haga clic para modificar el estilo de título del patrón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47C46BC9-E16E-46E7-82AD-E4B694A03568}" type="datetimeFigureOut">
              <a:rPr lang="es-CL" smtClean="0"/>
              <a:pPr/>
              <a:t>14-09-2015</a:t>
            </a:fld>
            <a:endParaRPr lang="es-CL"/>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s-CL"/>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34AB7D4F-3386-449B-8C09-AFCE81BD5A0B}" type="slidenum">
              <a:rPr lang="es-CL" smtClean="0"/>
              <a:pPr/>
              <a:t>‹Nº›</a:t>
            </a:fld>
            <a:endParaRPr lang="es-CL"/>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mailto:enrique.toutin@uac.cl" TargetMode="Externa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jpeg"/></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3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3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45.jpeg"/><Relationship Id="rId4" Type="http://schemas.openxmlformats.org/officeDocument/2006/relationships/image" Target="../media/image44.jpeg"/></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762000" y="428604"/>
            <a:ext cx="7620000" cy="1071570"/>
          </a:xfrm>
        </p:spPr>
        <p:txBody>
          <a:bodyPr lIns="92075" tIns="46038" rIns="92075" bIns="46038" rtlCol="0">
            <a:normAutofit fontScale="90000"/>
          </a:bodyPr>
          <a:lstStyle/>
          <a:p>
            <a:pPr eaLnBrk="1" fontAlgn="auto" hangingPunct="1">
              <a:spcAft>
                <a:spcPts val="0"/>
              </a:spcAft>
              <a:defRPr/>
            </a:pPr>
            <a:r>
              <a:rPr lang="es-ES_tradnl" sz="2800" b="1" dirty="0" smtClean="0">
                <a:solidFill>
                  <a:srgbClr val="000099"/>
                </a:solidFill>
                <a:effectLst>
                  <a:outerShdw blurRad="38100" dist="38100" dir="2700000" algn="tl">
                    <a:srgbClr val="000000"/>
                  </a:outerShdw>
                </a:effectLst>
                <a:latin typeface="Arial Black" pitchFamily="34" charset="0"/>
              </a:rPr>
              <a:t>METODOS DE EXPLOTACION II</a:t>
            </a:r>
            <a:br>
              <a:rPr lang="es-ES_tradnl" sz="2800" b="1" dirty="0" smtClean="0">
                <a:solidFill>
                  <a:srgbClr val="000099"/>
                </a:solidFill>
                <a:effectLst>
                  <a:outerShdw blurRad="38100" dist="38100" dir="2700000" algn="tl">
                    <a:srgbClr val="000000"/>
                  </a:outerShdw>
                </a:effectLst>
                <a:latin typeface="Arial Black" pitchFamily="34" charset="0"/>
              </a:rPr>
            </a:br>
            <a:r>
              <a:rPr lang="es-ES_tradnl" sz="2200" b="1" dirty="0" smtClean="0">
                <a:solidFill>
                  <a:srgbClr val="000099"/>
                </a:solidFill>
                <a:effectLst>
                  <a:outerShdw blurRad="38100" dist="38100" dir="2700000" algn="tl">
                    <a:srgbClr val="000000"/>
                  </a:outerShdw>
                </a:effectLst>
                <a:latin typeface="Arial Black" pitchFamily="34" charset="0"/>
              </a:rPr>
              <a:t>UNIDAD </a:t>
            </a:r>
            <a:r>
              <a:rPr lang="es-ES_tradnl" sz="2200" b="1" dirty="0" err="1" smtClean="0">
                <a:solidFill>
                  <a:srgbClr val="000099"/>
                </a:solidFill>
                <a:effectLst>
                  <a:outerShdw blurRad="38100" dist="38100" dir="2700000" algn="tl">
                    <a:srgbClr val="000000"/>
                  </a:outerShdw>
                </a:effectLst>
                <a:latin typeface="Arial Black" pitchFamily="34" charset="0"/>
              </a:rPr>
              <a:t>iII</a:t>
            </a:r>
            <a:r>
              <a:rPr lang="es-ES_tradnl" sz="2200" b="1" dirty="0" smtClean="0">
                <a:solidFill>
                  <a:srgbClr val="000099"/>
                </a:solidFill>
                <a:effectLst>
                  <a:outerShdw blurRad="38100" dist="38100" dir="2700000" algn="tl">
                    <a:srgbClr val="000000"/>
                  </a:outerShdw>
                </a:effectLst>
                <a:latin typeface="Arial Black" pitchFamily="34" charset="0"/>
              </a:rPr>
              <a:t>: procesos de OPERACIÓN Y MANTENIMIENTO</a:t>
            </a:r>
          </a:p>
        </p:txBody>
      </p:sp>
      <p:sp>
        <p:nvSpPr>
          <p:cNvPr id="2051" name="Rectangle 3"/>
          <p:cNvSpPr>
            <a:spLocks noChangeArrowheads="1"/>
          </p:cNvSpPr>
          <p:nvPr/>
        </p:nvSpPr>
        <p:spPr bwMode="auto">
          <a:xfrm>
            <a:off x="1524000" y="5281636"/>
            <a:ext cx="6248400" cy="1504950"/>
          </a:xfrm>
          <a:prstGeom prst="rect">
            <a:avLst/>
          </a:prstGeom>
          <a:noFill/>
          <a:ln w="9525">
            <a:noFill/>
            <a:miter lim="800000"/>
            <a:headEnd/>
            <a:tailEnd/>
          </a:ln>
        </p:spPr>
        <p:txBody>
          <a:bodyPr lIns="92075" tIns="46038" rIns="92075" bIns="46038">
            <a:spAutoFit/>
          </a:bodyPr>
          <a:lstStyle/>
          <a:p>
            <a:pPr marL="381000" indent="-381000" algn="ctr" eaLnBrk="0" hangingPunct="0">
              <a:lnSpc>
                <a:spcPct val="170000"/>
              </a:lnSpc>
              <a:buClr>
                <a:srgbClr val="FF0000"/>
              </a:buClr>
              <a:buSzPct val="120000"/>
            </a:pPr>
            <a:r>
              <a:rPr lang="es-ES_tradnl" sz="1800" b="1" dirty="0">
                <a:solidFill>
                  <a:srgbClr val="000099"/>
                </a:solidFill>
                <a:latin typeface="Arial" charset="0"/>
              </a:rPr>
              <a:t>MAURICIO BELMONTE LERMA</a:t>
            </a:r>
          </a:p>
          <a:p>
            <a:pPr marL="381000" indent="-381000" algn="ctr" eaLnBrk="0" hangingPunct="0">
              <a:lnSpc>
                <a:spcPct val="170000"/>
              </a:lnSpc>
              <a:buClr>
                <a:srgbClr val="FF0000"/>
              </a:buClr>
              <a:buSzPct val="120000"/>
            </a:pPr>
            <a:r>
              <a:rPr lang="es-ES_tradnl" sz="1800" b="1" dirty="0">
                <a:solidFill>
                  <a:srgbClr val="000099"/>
                </a:solidFill>
                <a:latin typeface="Arial" charset="0"/>
              </a:rPr>
              <a:t>INGENIERO </a:t>
            </a:r>
            <a:r>
              <a:rPr lang="es-ES_tradnl" sz="1800" b="1" dirty="0" smtClean="0">
                <a:solidFill>
                  <a:srgbClr val="000099"/>
                </a:solidFill>
                <a:latin typeface="Arial" charset="0"/>
              </a:rPr>
              <a:t> DE  MINAS</a:t>
            </a:r>
            <a:endParaRPr lang="es-ES_tradnl" sz="1800" b="1" dirty="0">
              <a:solidFill>
                <a:srgbClr val="000099"/>
              </a:solidFill>
              <a:latin typeface="Arial" charset="0"/>
            </a:endParaRPr>
          </a:p>
          <a:p>
            <a:pPr marL="381000" indent="-381000" algn="ctr" eaLnBrk="0" hangingPunct="0">
              <a:lnSpc>
                <a:spcPct val="170000"/>
              </a:lnSpc>
              <a:buClr>
                <a:srgbClr val="FF0000"/>
              </a:buClr>
              <a:buSzPct val="120000"/>
            </a:pPr>
            <a:r>
              <a:rPr lang="es-ES_tradnl" sz="1800" b="1" dirty="0">
                <a:solidFill>
                  <a:srgbClr val="000099"/>
                </a:solidFill>
                <a:latin typeface="Arial" charset="0"/>
              </a:rPr>
              <a:t>EMAIL</a:t>
            </a:r>
            <a:r>
              <a:rPr lang="es-ES_tradnl" sz="1800" b="1">
                <a:solidFill>
                  <a:srgbClr val="000099"/>
                </a:solidFill>
                <a:latin typeface="Arial" charset="0"/>
              </a:rPr>
              <a:t>: </a:t>
            </a:r>
            <a:r>
              <a:rPr lang="es-ES_tradnl" sz="1800" b="1" smtClean="0">
                <a:solidFill>
                  <a:srgbClr val="000099"/>
                </a:solidFill>
                <a:latin typeface="Arial" charset="0"/>
              </a:rPr>
              <a:t>mr_belmonte</a:t>
            </a:r>
            <a:r>
              <a:rPr lang="es-ES_tradnl" sz="1800" b="1" smtClean="0">
                <a:solidFill>
                  <a:srgbClr val="000099"/>
                </a:solidFill>
                <a:latin typeface="Arial" charset="0"/>
                <a:hlinkClick r:id="rId2"/>
              </a:rPr>
              <a:t>@hotmail.com</a:t>
            </a:r>
            <a:endParaRPr lang="es-ES_tradnl" sz="1800" b="1" dirty="0">
              <a:solidFill>
                <a:srgbClr val="000099"/>
              </a:solidFill>
              <a:latin typeface="Arial" charset="0"/>
            </a:endParaRPr>
          </a:p>
        </p:txBody>
      </p:sp>
      <p:pic>
        <p:nvPicPr>
          <p:cNvPr id="2052" name="Picture 5"/>
          <p:cNvPicPr>
            <a:picLocks noChangeAspect="1" noChangeArrowheads="1"/>
          </p:cNvPicPr>
          <p:nvPr/>
        </p:nvPicPr>
        <p:blipFill>
          <a:blip r:embed="rId3" cstate="print"/>
          <a:srcRect/>
          <a:stretch>
            <a:fillRect/>
          </a:stretch>
        </p:blipFill>
        <p:spPr bwMode="auto">
          <a:xfrm>
            <a:off x="857250" y="1643075"/>
            <a:ext cx="7215188" cy="3643313"/>
          </a:xfrm>
          <a:prstGeom prst="rect">
            <a:avLst/>
          </a:prstGeom>
          <a:noFill/>
          <a:ln w="12700">
            <a:noFill/>
            <a:miter lim="800000"/>
            <a:headEnd type="none" w="sm" len="sm"/>
            <a:tailEnd type="none" w="sm" len="sm"/>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ChangeArrowheads="1"/>
          </p:cNvSpPr>
          <p:nvPr/>
        </p:nvSpPr>
        <p:spPr bwMode="auto">
          <a:xfrm>
            <a:off x="285750" y="1143000"/>
            <a:ext cx="8501063" cy="3074988"/>
          </a:xfrm>
          <a:prstGeom prst="rect">
            <a:avLst/>
          </a:prstGeom>
          <a:noFill/>
          <a:ln w="9525">
            <a:noFill/>
            <a:miter lim="800000"/>
            <a:headEnd/>
            <a:tailEnd/>
          </a:ln>
        </p:spPr>
        <p:txBody>
          <a:bodyPr lIns="92075" tIns="46038" rIns="92075" bIns="46038">
            <a:spAutoFit/>
          </a:bodyPr>
          <a:lstStyle/>
          <a:p>
            <a:pPr marL="381000" indent="-381000" eaLnBrk="0" hangingPunct="0">
              <a:lnSpc>
                <a:spcPct val="170000"/>
              </a:lnSpc>
              <a:buClr>
                <a:srgbClr val="FF0000"/>
              </a:buClr>
              <a:buSzPct val="120000"/>
              <a:buFont typeface="Arial" pitchFamily="34" charset="0"/>
              <a:buChar char="•"/>
            </a:pPr>
            <a:endParaRPr lang="es-ES_tradnl" sz="1900" b="1">
              <a:solidFill>
                <a:srgbClr val="000099"/>
              </a:solidFill>
              <a:latin typeface="Arial" pitchFamily="34" charset="0"/>
            </a:endParaRPr>
          </a:p>
          <a:p>
            <a:pPr marL="381000" indent="-381000" eaLnBrk="0" hangingPunct="0">
              <a:lnSpc>
                <a:spcPct val="170000"/>
              </a:lnSpc>
              <a:buClr>
                <a:srgbClr val="FF0000"/>
              </a:buClr>
              <a:buSzPct val="120000"/>
            </a:pPr>
            <a:r>
              <a:rPr lang="es-ES_tradnl" sz="1900" b="1">
                <a:solidFill>
                  <a:srgbClr val="000099"/>
                </a:solidFill>
                <a:latin typeface="Arial" pitchFamily="34" charset="0"/>
              </a:rPr>
              <a:t>      </a:t>
            </a:r>
          </a:p>
          <a:p>
            <a:pPr marL="381000" indent="-381000" eaLnBrk="0" hangingPunct="0">
              <a:lnSpc>
                <a:spcPct val="170000"/>
              </a:lnSpc>
              <a:buClr>
                <a:srgbClr val="FF0000"/>
              </a:buClr>
              <a:buSzPct val="120000"/>
            </a:pPr>
            <a:endParaRPr lang="es-ES_tradnl" sz="1900" b="1">
              <a:solidFill>
                <a:srgbClr val="000099"/>
              </a:solidFill>
              <a:latin typeface="Arial" pitchFamily="34" charset="0"/>
            </a:endParaRPr>
          </a:p>
          <a:p>
            <a:pPr marL="381000" indent="-381000" eaLnBrk="0" hangingPunct="0">
              <a:lnSpc>
                <a:spcPct val="170000"/>
              </a:lnSpc>
              <a:buClr>
                <a:srgbClr val="FF0000"/>
              </a:buClr>
              <a:buSzPct val="120000"/>
            </a:pPr>
            <a:endParaRPr lang="es-ES_tradnl" sz="1900" b="1">
              <a:solidFill>
                <a:srgbClr val="000099"/>
              </a:solidFill>
              <a:latin typeface="Arial" pitchFamily="34" charset="0"/>
            </a:endParaRPr>
          </a:p>
          <a:p>
            <a:pPr marL="381000" indent="-381000" eaLnBrk="0" hangingPunct="0">
              <a:lnSpc>
                <a:spcPct val="170000"/>
              </a:lnSpc>
              <a:buClr>
                <a:srgbClr val="FF0000"/>
              </a:buClr>
              <a:buSzPct val="120000"/>
            </a:pPr>
            <a:endParaRPr lang="es-ES_tradnl" sz="1900" b="1">
              <a:solidFill>
                <a:srgbClr val="000099"/>
              </a:solidFill>
              <a:latin typeface="Arial" pitchFamily="34" charset="0"/>
            </a:endParaRPr>
          </a:p>
          <a:p>
            <a:pPr marL="381000" indent="-381000" eaLnBrk="0" hangingPunct="0">
              <a:lnSpc>
                <a:spcPct val="170000"/>
              </a:lnSpc>
              <a:buClr>
                <a:srgbClr val="FF0000"/>
              </a:buClr>
              <a:buSzPct val="120000"/>
            </a:pPr>
            <a:endParaRPr lang="es-ES_tradnl" sz="1900" b="1">
              <a:solidFill>
                <a:srgbClr val="000099"/>
              </a:solidFill>
              <a:latin typeface="Arial" pitchFamily="34" charset="0"/>
            </a:endParaRPr>
          </a:p>
        </p:txBody>
      </p:sp>
      <p:sp>
        <p:nvSpPr>
          <p:cNvPr id="23556" name="3 Rectángulo"/>
          <p:cNvSpPr>
            <a:spLocks noChangeArrowheads="1"/>
          </p:cNvSpPr>
          <p:nvPr/>
        </p:nvSpPr>
        <p:spPr bwMode="auto">
          <a:xfrm>
            <a:off x="0" y="1699520"/>
            <a:ext cx="6357938" cy="4801314"/>
          </a:xfrm>
          <a:prstGeom prst="rect">
            <a:avLst/>
          </a:prstGeom>
          <a:noFill/>
          <a:ln w="9525">
            <a:noFill/>
            <a:miter lim="800000"/>
            <a:headEnd/>
            <a:tailEnd/>
          </a:ln>
        </p:spPr>
        <p:txBody>
          <a:bodyPr>
            <a:spAutoFit/>
          </a:bodyPr>
          <a:lstStyle/>
          <a:p>
            <a:pPr algn="just">
              <a:buFont typeface="Arial" pitchFamily="34" charset="0"/>
              <a:buChar char="•"/>
            </a:pPr>
            <a:r>
              <a:rPr lang="es-CL" dirty="0" smtClean="0"/>
              <a:t> </a:t>
            </a:r>
            <a:r>
              <a:rPr lang="es-CL" b="1" dirty="0" smtClean="0"/>
              <a:t>Distribución de accesorios</a:t>
            </a:r>
          </a:p>
          <a:p>
            <a:pPr algn="just"/>
            <a:r>
              <a:rPr lang="es-CL" dirty="0" smtClean="0"/>
              <a:t>Confirmadas las medidas de los pozos, se procederá al reparto de los accesorios y boosters. Estos serán depositados con mucha precaución en el piso , aun costado de cada pozo. </a:t>
            </a:r>
          </a:p>
          <a:p>
            <a:pPr algn="just"/>
            <a:endParaRPr lang="es-CL" dirty="0" smtClean="0"/>
          </a:p>
          <a:p>
            <a:pPr algn="just">
              <a:buFont typeface="Arial" pitchFamily="34" charset="0"/>
              <a:buChar char="•"/>
            </a:pPr>
            <a:r>
              <a:rPr lang="es-CL" dirty="0" smtClean="0"/>
              <a:t> </a:t>
            </a:r>
            <a:r>
              <a:rPr lang="es-CL" b="1" dirty="0" smtClean="0"/>
              <a:t>Carguío de explosivos</a:t>
            </a:r>
          </a:p>
          <a:p>
            <a:pPr algn="just"/>
            <a:r>
              <a:rPr lang="es-CL" dirty="0" smtClean="0"/>
              <a:t>El supervisor dispondrá la ubicación de los camiones fabrica (camiones que transportan las materias primas que se mezclan en las proporciones definidas para cargarlas en la misma perforación), de acuerdo a lo señalado en el plano de amarre.</a:t>
            </a:r>
          </a:p>
          <a:p>
            <a:pPr algn="just"/>
            <a:r>
              <a:rPr lang="es-CL" dirty="0" smtClean="0"/>
              <a:t>Una vez que los pozos han sido cargados, estos deberán ser tapados adecuadamente para asegurar el debido confinamiento de la carga. Para tal efecto se empleara el mismo detritus, evitando la caída de piedras que en su trayectoria pudieran cortar </a:t>
            </a:r>
            <a:r>
              <a:rPr lang="es-CL" dirty="0" err="1" smtClean="0"/>
              <a:t>algun</a:t>
            </a:r>
            <a:endParaRPr lang="es-CL" dirty="0" smtClean="0"/>
          </a:p>
        </p:txBody>
      </p:sp>
      <p:pic>
        <p:nvPicPr>
          <p:cNvPr id="23558" name="Picture 2" descr="http://www.codelco.cl/educa/images/divisiones/norte/info/f_procesos/CA-225a.jpg"/>
          <p:cNvPicPr>
            <a:picLocks noChangeAspect="1" noChangeArrowheads="1"/>
          </p:cNvPicPr>
          <p:nvPr/>
        </p:nvPicPr>
        <p:blipFill>
          <a:blip r:embed="rId2" cstate="print"/>
          <a:srcRect/>
          <a:stretch>
            <a:fillRect/>
          </a:stretch>
        </p:blipFill>
        <p:spPr bwMode="auto">
          <a:xfrm>
            <a:off x="6357938" y="0"/>
            <a:ext cx="2786062" cy="2171700"/>
          </a:xfrm>
          <a:prstGeom prst="rect">
            <a:avLst/>
          </a:prstGeom>
          <a:noFill/>
          <a:ln w="9525">
            <a:noFill/>
            <a:miter lim="800000"/>
            <a:headEnd/>
            <a:tailEnd/>
          </a:ln>
        </p:spPr>
      </p:pic>
      <p:pic>
        <p:nvPicPr>
          <p:cNvPr id="23559" name="Picture 8" descr="F:\Fotos\Fotos Mina\DSC00761.JPG"/>
          <p:cNvPicPr>
            <a:picLocks noChangeAspect="1" noChangeArrowheads="1"/>
          </p:cNvPicPr>
          <p:nvPr/>
        </p:nvPicPr>
        <p:blipFill>
          <a:blip r:embed="rId3" cstate="print"/>
          <a:srcRect/>
          <a:stretch>
            <a:fillRect/>
          </a:stretch>
        </p:blipFill>
        <p:spPr bwMode="auto">
          <a:xfrm>
            <a:off x="6357938" y="2214563"/>
            <a:ext cx="2786062" cy="2286000"/>
          </a:xfrm>
          <a:prstGeom prst="rect">
            <a:avLst/>
          </a:prstGeom>
          <a:noFill/>
          <a:ln w="9525">
            <a:noFill/>
            <a:miter lim="800000"/>
            <a:headEnd/>
            <a:tailEnd/>
          </a:ln>
        </p:spPr>
      </p:pic>
      <p:pic>
        <p:nvPicPr>
          <p:cNvPr id="23561" name="Picture 10" descr="F:\Fotos\Fotos Mina\DSC00759.JPG"/>
          <p:cNvPicPr>
            <a:picLocks noChangeAspect="1" noChangeArrowheads="1"/>
          </p:cNvPicPr>
          <p:nvPr/>
        </p:nvPicPr>
        <p:blipFill>
          <a:blip r:embed="rId4" cstate="print"/>
          <a:srcRect/>
          <a:stretch>
            <a:fillRect/>
          </a:stretch>
        </p:blipFill>
        <p:spPr bwMode="auto">
          <a:xfrm>
            <a:off x="6357938" y="4572000"/>
            <a:ext cx="2786062" cy="2286000"/>
          </a:xfrm>
          <a:prstGeom prst="rect">
            <a:avLst/>
          </a:prstGeom>
          <a:noFill/>
          <a:ln w="9525">
            <a:noFill/>
            <a:miter lim="800000"/>
            <a:headEnd/>
            <a:tailEnd/>
          </a:ln>
        </p:spPr>
      </p:pic>
      <p:sp>
        <p:nvSpPr>
          <p:cNvPr id="10" name="9 Rectángulo"/>
          <p:cNvSpPr>
            <a:spLocks noChangeArrowheads="1"/>
          </p:cNvSpPr>
          <p:nvPr/>
        </p:nvSpPr>
        <p:spPr bwMode="auto">
          <a:xfrm>
            <a:off x="285720" y="548326"/>
            <a:ext cx="5155579" cy="523220"/>
          </a:xfrm>
          <a:prstGeom prst="rect">
            <a:avLst/>
          </a:prstGeom>
          <a:noFill/>
          <a:ln w="9525">
            <a:noFill/>
            <a:miter lim="800000"/>
            <a:headEnd/>
            <a:tailEnd/>
          </a:ln>
        </p:spPr>
        <p:txBody>
          <a:bodyPr wrap="none">
            <a:spAutoFit/>
          </a:bodyPr>
          <a:lstStyle/>
          <a:p>
            <a:r>
              <a:rPr lang="es-CL" sz="2800" b="1" dirty="0" smtClean="0">
                <a:solidFill>
                  <a:schemeClr val="accent1">
                    <a:lumMod val="75000"/>
                  </a:schemeClr>
                </a:solidFill>
                <a:latin typeface="+mj-lt"/>
              </a:rPr>
              <a:t>PROCESO DE TRONADURA</a:t>
            </a:r>
            <a:endParaRPr lang="es-CL" sz="2800" dirty="0">
              <a:solidFill>
                <a:schemeClr val="accent1">
                  <a:lumMod val="75000"/>
                </a:schemeClr>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55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55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5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ChangeArrowheads="1"/>
          </p:cNvSpPr>
          <p:nvPr/>
        </p:nvSpPr>
        <p:spPr bwMode="auto">
          <a:xfrm>
            <a:off x="285750" y="1143000"/>
            <a:ext cx="8501063" cy="3074988"/>
          </a:xfrm>
          <a:prstGeom prst="rect">
            <a:avLst/>
          </a:prstGeom>
          <a:noFill/>
          <a:ln w="9525">
            <a:noFill/>
            <a:miter lim="800000"/>
            <a:headEnd/>
            <a:tailEnd/>
          </a:ln>
        </p:spPr>
        <p:txBody>
          <a:bodyPr lIns="92075" tIns="46038" rIns="92075" bIns="46038">
            <a:spAutoFit/>
          </a:bodyPr>
          <a:lstStyle/>
          <a:p>
            <a:pPr marL="381000" indent="-381000" eaLnBrk="0" hangingPunct="0">
              <a:lnSpc>
                <a:spcPct val="170000"/>
              </a:lnSpc>
              <a:buClr>
                <a:srgbClr val="FF0000"/>
              </a:buClr>
              <a:buSzPct val="120000"/>
              <a:buFont typeface="Arial" pitchFamily="34" charset="0"/>
              <a:buChar char="•"/>
            </a:pPr>
            <a:endParaRPr lang="es-ES_tradnl" sz="1900" b="1">
              <a:solidFill>
                <a:srgbClr val="000099"/>
              </a:solidFill>
              <a:latin typeface="Arial" pitchFamily="34" charset="0"/>
            </a:endParaRPr>
          </a:p>
          <a:p>
            <a:pPr marL="381000" indent="-381000" eaLnBrk="0" hangingPunct="0">
              <a:lnSpc>
                <a:spcPct val="170000"/>
              </a:lnSpc>
              <a:buClr>
                <a:srgbClr val="FF0000"/>
              </a:buClr>
              <a:buSzPct val="120000"/>
            </a:pPr>
            <a:r>
              <a:rPr lang="es-ES_tradnl" sz="1900" b="1">
                <a:solidFill>
                  <a:srgbClr val="000099"/>
                </a:solidFill>
                <a:latin typeface="Arial" pitchFamily="34" charset="0"/>
              </a:rPr>
              <a:t>      </a:t>
            </a:r>
          </a:p>
          <a:p>
            <a:pPr marL="381000" indent="-381000" eaLnBrk="0" hangingPunct="0">
              <a:lnSpc>
                <a:spcPct val="170000"/>
              </a:lnSpc>
              <a:buClr>
                <a:srgbClr val="FF0000"/>
              </a:buClr>
              <a:buSzPct val="120000"/>
            </a:pPr>
            <a:endParaRPr lang="es-ES_tradnl" sz="1900" b="1">
              <a:solidFill>
                <a:srgbClr val="000099"/>
              </a:solidFill>
              <a:latin typeface="Arial" pitchFamily="34" charset="0"/>
            </a:endParaRPr>
          </a:p>
          <a:p>
            <a:pPr marL="381000" indent="-381000" eaLnBrk="0" hangingPunct="0">
              <a:lnSpc>
                <a:spcPct val="170000"/>
              </a:lnSpc>
              <a:buClr>
                <a:srgbClr val="FF0000"/>
              </a:buClr>
              <a:buSzPct val="120000"/>
            </a:pPr>
            <a:endParaRPr lang="es-ES_tradnl" sz="1900" b="1">
              <a:solidFill>
                <a:srgbClr val="000099"/>
              </a:solidFill>
              <a:latin typeface="Arial" pitchFamily="34" charset="0"/>
            </a:endParaRPr>
          </a:p>
          <a:p>
            <a:pPr marL="381000" indent="-381000" eaLnBrk="0" hangingPunct="0">
              <a:lnSpc>
                <a:spcPct val="170000"/>
              </a:lnSpc>
              <a:buClr>
                <a:srgbClr val="FF0000"/>
              </a:buClr>
              <a:buSzPct val="120000"/>
            </a:pPr>
            <a:endParaRPr lang="es-ES_tradnl" sz="1900" b="1">
              <a:solidFill>
                <a:srgbClr val="000099"/>
              </a:solidFill>
              <a:latin typeface="Arial" pitchFamily="34" charset="0"/>
            </a:endParaRPr>
          </a:p>
          <a:p>
            <a:pPr marL="381000" indent="-381000" eaLnBrk="0" hangingPunct="0">
              <a:lnSpc>
                <a:spcPct val="170000"/>
              </a:lnSpc>
              <a:buClr>
                <a:srgbClr val="FF0000"/>
              </a:buClr>
              <a:buSzPct val="120000"/>
            </a:pPr>
            <a:endParaRPr lang="es-ES_tradnl" sz="1900" b="1">
              <a:solidFill>
                <a:srgbClr val="000099"/>
              </a:solidFill>
              <a:latin typeface="Arial" pitchFamily="34" charset="0"/>
            </a:endParaRPr>
          </a:p>
        </p:txBody>
      </p:sp>
      <p:sp>
        <p:nvSpPr>
          <p:cNvPr id="23556" name="3 Rectángulo"/>
          <p:cNvSpPr>
            <a:spLocks noChangeArrowheads="1"/>
          </p:cNvSpPr>
          <p:nvPr/>
        </p:nvSpPr>
        <p:spPr bwMode="auto">
          <a:xfrm>
            <a:off x="0" y="1699520"/>
            <a:ext cx="6357938" cy="1477328"/>
          </a:xfrm>
          <a:prstGeom prst="rect">
            <a:avLst/>
          </a:prstGeom>
          <a:noFill/>
          <a:ln w="9525">
            <a:noFill/>
            <a:miter lim="800000"/>
            <a:headEnd/>
            <a:tailEnd/>
          </a:ln>
        </p:spPr>
        <p:txBody>
          <a:bodyPr>
            <a:spAutoFit/>
          </a:bodyPr>
          <a:lstStyle/>
          <a:p>
            <a:pPr algn="just"/>
            <a:r>
              <a:rPr lang="es-CL" dirty="0" smtClean="0"/>
              <a:t>tubo. Para el tapado de los pozos se utilizara un equipo especial para estos efectos.</a:t>
            </a:r>
          </a:p>
          <a:p>
            <a:pPr algn="just"/>
            <a:r>
              <a:rPr lang="es-CL" dirty="0" smtClean="0"/>
              <a:t>Terminado</a:t>
            </a:r>
            <a:r>
              <a:rPr lang="es-CL" b="1" dirty="0" smtClean="0"/>
              <a:t> </a:t>
            </a:r>
            <a:r>
              <a:rPr lang="es-CL" dirty="0" smtClean="0"/>
              <a:t>el</a:t>
            </a:r>
            <a:r>
              <a:rPr lang="es-CL" b="1" dirty="0" smtClean="0"/>
              <a:t> </a:t>
            </a:r>
            <a:r>
              <a:rPr lang="es-CL" dirty="0" smtClean="0"/>
              <a:t>carguío, se solicitara al jefe de tronadura que de la autorización para amarrar el disparo y los pasos a seguir.</a:t>
            </a:r>
            <a:r>
              <a:rPr lang="es-CL" b="1" dirty="0" smtClean="0"/>
              <a:t> </a:t>
            </a:r>
          </a:p>
        </p:txBody>
      </p:sp>
      <p:pic>
        <p:nvPicPr>
          <p:cNvPr id="23558" name="Picture 2" descr="http://www.codelco.cl/educa/images/divisiones/norte/info/f_procesos/CA-225a.jpg"/>
          <p:cNvPicPr>
            <a:picLocks noChangeAspect="1" noChangeArrowheads="1"/>
          </p:cNvPicPr>
          <p:nvPr/>
        </p:nvPicPr>
        <p:blipFill>
          <a:blip r:embed="rId2" cstate="print"/>
          <a:srcRect/>
          <a:stretch>
            <a:fillRect/>
          </a:stretch>
        </p:blipFill>
        <p:spPr bwMode="auto">
          <a:xfrm>
            <a:off x="6357938" y="0"/>
            <a:ext cx="2786062" cy="2171700"/>
          </a:xfrm>
          <a:prstGeom prst="rect">
            <a:avLst/>
          </a:prstGeom>
          <a:noFill/>
          <a:ln w="9525">
            <a:noFill/>
            <a:miter lim="800000"/>
            <a:headEnd/>
            <a:tailEnd/>
          </a:ln>
        </p:spPr>
      </p:pic>
      <p:pic>
        <p:nvPicPr>
          <p:cNvPr id="23559" name="Picture 8" descr="F:\Fotos\Fotos Mina\DSC00761.JPG"/>
          <p:cNvPicPr>
            <a:picLocks noChangeAspect="1" noChangeArrowheads="1"/>
          </p:cNvPicPr>
          <p:nvPr/>
        </p:nvPicPr>
        <p:blipFill>
          <a:blip r:embed="rId3" cstate="print"/>
          <a:srcRect/>
          <a:stretch>
            <a:fillRect/>
          </a:stretch>
        </p:blipFill>
        <p:spPr bwMode="auto">
          <a:xfrm>
            <a:off x="6357938" y="2214563"/>
            <a:ext cx="2786062" cy="2286000"/>
          </a:xfrm>
          <a:prstGeom prst="rect">
            <a:avLst/>
          </a:prstGeom>
          <a:noFill/>
          <a:ln w="9525">
            <a:noFill/>
            <a:miter lim="800000"/>
            <a:headEnd/>
            <a:tailEnd/>
          </a:ln>
        </p:spPr>
      </p:pic>
      <p:pic>
        <p:nvPicPr>
          <p:cNvPr id="23561" name="Picture 10" descr="F:\Fotos\Fotos Mina\DSC00759.JPG"/>
          <p:cNvPicPr>
            <a:picLocks noChangeAspect="1" noChangeArrowheads="1"/>
          </p:cNvPicPr>
          <p:nvPr/>
        </p:nvPicPr>
        <p:blipFill>
          <a:blip r:embed="rId4" cstate="print"/>
          <a:srcRect/>
          <a:stretch>
            <a:fillRect/>
          </a:stretch>
        </p:blipFill>
        <p:spPr bwMode="auto">
          <a:xfrm>
            <a:off x="6357938" y="4572000"/>
            <a:ext cx="2786062" cy="2286000"/>
          </a:xfrm>
          <a:prstGeom prst="rect">
            <a:avLst/>
          </a:prstGeom>
          <a:noFill/>
          <a:ln w="9525">
            <a:noFill/>
            <a:miter lim="800000"/>
            <a:headEnd/>
            <a:tailEnd/>
          </a:ln>
        </p:spPr>
      </p:pic>
      <p:sp>
        <p:nvSpPr>
          <p:cNvPr id="10" name="9 Rectángulo"/>
          <p:cNvSpPr>
            <a:spLocks noChangeArrowheads="1"/>
          </p:cNvSpPr>
          <p:nvPr/>
        </p:nvSpPr>
        <p:spPr bwMode="auto">
          <a:xfrm>
            <a:off x="285720" y="548326"/>
            <a:ext cx="5155579" cy="523220"/>
          </a:xfrm>
          <a:prstGeom prst="rect">
            <a:avLst/>
          </a:prstGeom>
          <a:noFill/>
          <a:ln w="9525">
            <a:noFill/>
            <a:miter lim="800000"/>
            <a:headEnd/>
            <a:tailEnd/>
          </a:ln>
        </p:spPr>
        <p:txBody>
          <a:bodyPr wrap="none">
            <a:spAutoFit/>
          </a:bodyPr>
          <a:lstStyle/>
          <a:p>
            <a:r>
              <a:rPr lang="es-CL" sz="2800" b="1" dirty="0" smtClean="0">
                <a:solidFill>
                  <a:schemeClr val="accent1">
                    <a:lumMod val="75000"/>
                  </a:schemeClr>
                </a:solidFill>
                <a:latin typeface="+mj-lt"/>
              </a:rPr>
              <a:t>PROCESO DE TRONADURA</a:t>
            </a:r>
            <a:endParaRPr lang="es-CL" sz="2800" dirty="0">
              <a:solidFill>
                <a:schemeClr val="accent1">
                  <a:lumMod val="75000"/>
                </a:schemeClr>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55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55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5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ChangeArrowheads="1"/>
          </p:cNvSpPr>
          <p:nvPr/>
        </p:nvSpPr>
        <p:spPr bwMode="auto">
          <a:xfrm>
            <a:off x="285750" y="1143000"/>
            <a:ext cx="8501063" cy="3074988"/>
          </a:xfrm>
          <a:prstGeom prst="rect">
            <a:avLst/>
          </a:prstGeom>
          <a:noFill/>
          <a:ln w="9525">
            <a:noFill/>
            <a:miter lim="800000"/>
            <a:headEnd/>
            <a:tailEnd/>
          </a:ln>
        </p:spPr>
        <p:txBody>
          <a:bodyPr lIns="92075" tIns="46038" rIns="92075" bIns="46038">
            <a:spAutoFit/>
          </a:bodyPr>
          <a:lstStyle/>
          <a:p>
            <a:pPr marL="381000" indent="-381000" eaLnBrk="0" hangingPunct="0">
              <a:lnSpc>
                <a:spcPct val="170000"/>
              </a:lnSpc>
              <a:buClr>
                <a:srgbClr val="FF0000"/>
              </a:buClr>
              <a:buSzPct val="120000"/>
              <a:buFont typeface="Arial" pitchFamily="34" charset="0"/>
              <a:buChar char="•"/>
            </a:pPr>
            <a:endParaRPr lang="es-ES_tradnl" sz="1900" b="1">
              <a:solidFill>
                <a:srgbClr val="000099"/>
              </a:solidFill>
              <a:latin typeface="Arial" pitchFamily="34" charset="0"/>
            </a:endParaRPr>
          </a:p>
          <a:p>
            <a:pPr marL="381000" indent="-381000" eaLnBrk="0" hangingPunct="0">
              <a:lnSpc>
                <a:spcPct val="170000"/>
              </a:lnSpc>
              <a:buClr>
                <a:srgbClr val="FF0000"/>
              </a:buClr>
              <a:buSzPct val="120000"/>
            </a:pPr>
            <a:r>
              <a:rPr lang="es-ES_tradnl" sz="1900" b="1">
                <a:solidFill>
                  <a:srgbClr val="000099"/>
                </a:solidFill>
                <a:latin typeface="Arial" pitchFamily="34" charset="0"/>
              </a:rPr>
              <a:t>      </a:t>
            </a:r>
          </a:p>
          <a:p>
            <a:pPr marL="381000" indent="-381000" eaLnBrk="0" hangingPunct="0">
              <a:lnSpc>
                <a:spcPct val="170000"/>
              </a:lnSpc>
              <a:buClr>
                <a:srgbClr val="FF0000"/>
              </a:buClr>
              <a:buSzPct val="120000"/>
            </a:pPr>
            <a:endParaRPr lang="es-ES_tradnl" sz="1900" b="1">
              <a:solidFill>
                <a:srgbClr val="000099"/>
              </a:solidFill>
              <a:latin typeface="Arial" pitchFamily="34" charset="0"/>
            </a:endParaRPr>
          </a:p>
          <a:p>
            <a:pPr marL="381000" indent="-381000" eaLnBrk="0" hangingPunct="0">
              <a:lnSpc>
                <a:spcPct val="170000"/>
              </a:lnSpc>
              <a:buClr>
                <a:srgbClr val="FF0000"/>
              </a:buClr>
              <a:buSzPct val="120000"/>
            </a:pPr>
            <a:endParaRPr lang="es-ES_tradnl" sz="1900" b="1">
              <a:solidFill>
                <a:srgbClr val="000099"/>
              </a:solidFill>
              <a:latin typeface="Arial" pitchFamily="34" charset="0"/>
            </a:endParaRPr>
          </a:p>
          <a:p>
            <a:pPr marL="381000" indent="-381000" eaLnBrk="0" hangingPunct="0">
              <a:lnSpc>
                <a:spcPct val="170000"/>
              </a:lnSpc>
              <a:buClr>
                <a:srgbClr val="FF0000"/>
              </a:buClr>
              <a:buSzPct val="120000"/>
            </a:pPr>
            <a:endParaRPr lang="es-ES_tradnl" sz="1900" b="1">
              <a:solidFill>
                <a:srgbClr val="000099"/>
              </a:solidFill>
              <a:latin typeface="Arial" pitchFamily="34" charset="0"/>
            </a:endParaRPr>
          </a:p>
          <a:p>
            <a:pPr marL="381000" indent="-381000" eaLnBrk="0" hangingPunct="0">
              <a:lnSpc>
                <a:spcPct val="170000"/>
              </a:lnSpc>
              <a:buClr>
                <a:srgbClr val="FF0000"/>
              </a:buClr>
              <a:buSzPct val="120000"/>
            </a:pPr>
            <a:endParaRPr lang="es-ES_tradnl" sz="1900" b="1">
              <a:solidFill>
                <a:srgbClr val="000099"/>
              </a:solidFill>
              <a:latin typeface="Arial" pitchFamily="34" charset="0"/>
            </a:endParaRPr>
          </a:p>
        </p:txBody>
      </p:sp>
      <p:sp>
        <p:nvSpPr>
          <p:cNvPr id="23556" name="3 Rectángulo"/>
          <p:cNvSpPr>
            <a:spLocks noChangeArrowheads="1"/>
          </p:cNvSpPr>
          <p:nvPr/>
        </p:nvSpPr>
        <p:spPr bwMode="auto">
          <a:xfrm>
            <a:off x="0" y="1699520"/>
            <a:ext cx="6357938" cy="3724096"/>
          </a:xfrm>
          <a:prstGeom prst="rect">
            <a:avLst/>
          </a:prstGeom>
          <a:noFill/>
          <a:ln w="9525">
            <a:noFill/>
            <a:miter lim="800000"/>
            <a:headEnd/>
            <a:tailEnd/>
          </a:ln>
        </p:spPr>
        <p:txBody>
          <a:bodyPr>
            <a:spAutoFit/>
          </a:bodyPr>
          <a:lstStyle/>
          <a:p>
            <a:pPr algn="just">
              <a:buFont typeface="Arial" pitchFamily="34" charset="0"/>
              <a:buChar char="•"/>
            </a:pPr>
            <a:r>
              <a:rPr lang="es-CL" dirty="0" smtClean="0"/>
              <a:t> </a:t>
            </a:r>
            <a:r>
              <a:rPr lang="es-CL" b="1" dirty="0" smtClean="0"/>
              <a:t>AMARRE DE DISPARO</a:t>
            </a:r>
          </a:p>
          <a:p>
            <a:pPr algn="just">
              <a:buFont typeface="Arial" pitchFamily="34" charset="0"/>
              <a:buChar char="•"/>
            </a:pPr>
            <a:endParaRPr lang="es-CL" dirty="0" smtClean="0"/>
          </a:p>
          <a:p>
            <a:pPr algn="just"/>
            <a:r>
              <a:rPr lang="es-CL" sz="2000" dirty="0" smtClean="0"/>
              <a:t>El amarre del disparo consiste en realizar todas las conexiones  de acuerdo con su secuencia y tiempos de iniciación  establecida  en la etapa de diseño. El amarre de un disparo se realiza solo cuando lo confirma el supervisor de tronadura. </a:t>
            </a:r>
          </a:p>
          <a:p>
            <a:pPr algn="just"/>
            <a:r>
              <a:rPr lang="es-CL" sz="2000" dirty="0" smtClean="0"/>
              <a:t>Se comenzara con el amarre dentro del área de disparo que se encuentre ya tapado (pozos cargados y tapados), por lo cual no deben circular camiones fabrica y/o camionetas con accesorios.   </a:t>
            </a:r>
          </a:p>
        </p:txBody>
      </p:sp>
      <p:pic>
        <p:nvPicPr>
          <p:cNvPr id="23558" name="Picture 2" descr="http://www.codelco.cl/educa/images/divisiones/norte/info/f_procesos/CA-225a.jpg"/>
          <p:cNvPicPr>
            <a:picLocks noChangeAspect="1" noChangeArrowheads="1"/>
          </p:cNvPicPr>
          <p:nvPr/>
        </p:nvPicPr>
        <p:blipFill>
          <a:blip r:embed="rId2" cstate="print"/>
          <a:srcRect/>
          <a:stretch>
            <a:fillRect/>
          </a:stretch>
        </p:blipFill>
        <p:spPr bwMode="auto">
          <a:xfrm>
            <a:off x="6357938" y="0"/>
            <a:ext cx="2786062" cy="2171700"/>
          </a:xfrm>
          <a:prstGeom prst="rect">
            <a:avLst/>
          </a:prstGeom>
          <a:noFill/>
          <a:ln w="9525">
            <a:noFill/>
            <a:miter lim="800000"/>
            <a:headEnd/>
            <a:tailEnd/>
          </a:ln>
        </p:spPr>
      </p:pic>
      <p:pic>
        <p:nvPicPr>
          <p:cNvPr id="23559" name="Picture 8" descr="F:\Fotos\Fotos Mina\DSC00761.JPG"/>
          <p:cNvPicPr>
            <a:picLocks noChangeAspect="1" noChangeArrowheads="1"/>
          </p:cNvPicPr>
          <p:nvPr/>
        </p:nvPicPr>
        <p:blipFill>
          <a:blip r:embed="rId3" cstate="print"/>
          <a:srcRect/>
          <a:stretch>
            <a:fillRect/>
          </a:stretch>
        </p:blipFill>
        <p:spPr bwMode="auto">
          <a:xfrm>
            <a:off x="6357938" y="2214563"/>
            <a:ext cx="2786062" cy="2286000"/>
          </a:xfrm>
          <a:prstGeom prst="rect">
            <a:avLst/>
          </a:prstGeom>
          <a:noFill/>
          <a:ln w="9525">
            <a:noFill/>
            <a:miter lim="800000"/>
            <a:headEnd/>
            <a:tailEnd/>
          </a:ln>
        </p:spPr>
      </p:pic>
      <p:pic>
        <p:nvPicPr>
          <p:cNvPr id="23561" name="Picture 10" descr="F:\Fotos\Fotos Mina\DSC00759.JPG"/>
          <p:cNvPicPr>
            <a:picLocks noChangeAspect="1" noChangeArrowheads="1"/>
          </p:cNvPicPr>
          <p:nvPr/>
        </p:nvPicPr>
        <p:blipFill>
          <a:blip r:embed="rId4" cstate="print"/>
          <a:srcRect/>
          <a:stretch>
            <a:fillRect/>
          </a:stretch>
        </p:blipFill>
        <p:spPr bwMode="auto">
          <a:xfrm>
            <a:off x="6357938" y="4572000"/>
            <a:ext cx="2786062" cy="2286000"/>
          </a:xfrm>
          <a:prstGeom prst="rect">
            <a:avLst/>
          </a:prstGeom>
          <a:noFill/>
          <a:ln w="9525">
            <a:noFill/>
            <a:miter lim="800000"/>
            <a:headEnd/>
            <a:tailEnd/>
          </a:ln>
        </p:spPr>
      </p:pic>
      <p:sp>
        <p:nvSpPr>
          <p:cNvPr id="10" name="9 Rectángulo"/>
          <p:cNvSpPr>
            <a:spLocks noChangeArrowheads="1"/>
          </p:cNvSpPr>
          <p:nvPr/>
        </p:nvSpPr>
        <p:spPr bwMode="auto">
          <a:xfrm>
            <a:off x="285720" y="548326"/>
            <a:ext cx="5155579" cy="523220"/>
          </a:xfrm>
          <a:prstGeom prst="rect">
            <a:avLst/>
          </a:prstGeom>
          <a:noFill/>
          <a:ln w="9525">
            <a:noFill/>
            <a:miter lim="800000"/>
            <a:headEnd/>
            <a:tailEnd/>
          </a:ln>
        </p:spPr>
        <p:txBody>
          <a:bodyPr wrap="none">
            <a:spAutoFit/>
          </a:bodyPr>
          <a:lstStyle/>
          <a:p>
            <a:r>
              <a:rPr lang="es-CL" sz="2800" b="1" dirty="0" smtClean="0">
                <a:solidFill>
                  <a:schemeClr val="accent1">
                    <a:lumMod val="75000"/>
                  </a:schemeClr>
                </a:solidFill>
                <a:latin typeface="+mj-lt"/>
              </a:rPr>
              <a:t>PROCESO DE TRONADURA</a:t>
            </a:r>
            <a:endParaRPr lang="es-CL" sz="2800" dirty="0">
              <a:solidFill>
                <a:schemeClr val="accent1">
                  <a:lumMod val="75000"/>
                </a:schemeClr>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55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55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5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ChangeArrowheads="1"/>
          </p:cNvSpPr>
          <p:nvPr/>
        </p:nvSpPr>
        <p:spPr bwMode="auto">
          <a:xfrm>
            <a:off x="285750" y="1143000"/>
            <a:ext cx="8501063" cy="3074988"/>
          </a:xfrm>
          <a:prstGeom prst="rect">
            <a:avLst/>
          </a:prstGeom>
          <a:noFill/>
          <a:ln w="9525">
            <a:noFill/>
            <a:miter lim="800000"/>
            <a:headEnd/>
            <a:tailEnd/>
          </a:ln>
        </p:spPr>
        <p:txBody>
          <a:bodyPr lIns="92075" tIns="46038" rIns="92075" bIns="46038">
            <a:spAutoFit/>
          </a:bodyPr>
          <a:lstStyle/>
          <a:p>
            <a:pPr marL="381000" indent="-381000" eaLnBrk="0" hangingPunct="0">
              <a:lnSpc>
                <a:spcPct val="170000"/>
              </a:lnSpc>
              <a:buClr>
                <a:srgbClr val="FF0000"/>
              </a:buClr>
              <a:buSzPct val="120000"/>
              <a:buFont typeface="Arial" pitchFamily="34" charset="0"/>
              <a:buChar char="•"/>
            </a:pPr>
            <a:endParaRPr lang="es-ES_tradnl" sz="1900" b="1">
              <a:solidFill>
                <a:srgbClr val="000099"/>
              </a:solidFill>
              <a:latin typeface="Arial" pitchFamily="34" charset="0"/>
            </a:endParaRPr>
          </a:p>
          <a:p>
            <a:pPr marL="381000" indent="-381000" eaLnBrk="0" hangingPunct="0">
              <a:lnSpc>
                <a:spcPct val="170000"/>
              </a:lnSpc>
              <a:buClr>
                <a:srgbClr val="FF0000"/>
              </a:buClr>
              <a:buSzPct val="120000"/>
            </a:pPr>
            <a:r>
              <a:rPr lang="es-ES_tradnl" sz="1900" b="1">
                <a:solidFill>
                  <a:srgbClr val="000099"/>
                </a:solidFill>
                <a:latin typeface="Arial" pitchFamily="34" charset="0"/>
              </a:rPr>
              <a:t>      </a:t>
            </a:r>
          </a:p>
          <a:p>
            <a:pPr marL="381000" indent="-381000" eaLnBrk="0" hangingPunct="0">
              <a:lnSpc>
                <a:spcPct val="170000"/>
              </a:lnSpc>
              <a:buClr>
                <a:srgbClr val="FF0000"/>
              </a:buClr>
              <a:buSzPct val="120000"/>
            </a:pPr>
            <a:endParaRPr lang="es-ES_tradnl" sz="1900" b="1">
              <a:solidFill>
                <a:srgbClr val="000099"/>
              </a:solidFill>
              <a:latin typeface="Arial" pitchFamily="34" charset="0"/>
            </a:endParaRPr>
          </a:p>
          <a:p>
            <a:pPr marL="381000" indent="-381000" eaLnBrk="0" hangingPunct="0">
              <a:lnSpc>
                <a:spcPct val="170000"/>
              </a:lnSpc>
              <a:buClr>
                <a:srgbClr val="FF0000"/>
              </a:buClr>
              <a:buSzPct val="120000"/>
            </a:pPr>
            <a:endParaRPr lang="es-ES_tradnl" sz="1900" b="1">
              <a:solidFill>
                <a:srgbClr val="000099"/>
              </a:solidFill>
              <a:latin typeface="Arial" pitchFamily="34" charset="0"/>
            </a:endParaRPr>
          </a:p>
          <a:p>
            <a:pPr marL="381000" indent="-381000" eaLnBrk="0" hangingPunct="0">
              <a:lnSpc>
                <a:spcPct val="170000"/>
              </a:lnSpc>
              <a:buClr>
                <a:srgbClr val="FF0000"/>
              </a:buClr>
              <a:buSzPct val="120000"/>
            </a:pPr>
            <a:endParaRPr lang="es-ES_tradnl" sz="1900" b="1">
              <a:solidFill>
                <a:srgbClr val="000099"/>
              </a:solidFill>
              <a:latin typeface="Arial" pitchFamily="34" charset="0"/>
            </a:endParaRPr>
          </a:p>
          <a:p>
            <a:pPr marL="381000" indent="-381000" eaLnBrk="0" hangingPunct="0">
              <a:lnSpc>
                <a:spcPct val="170000"/>
              </a:lnSpc>
              <a:buClr>
                <a:srgbClr val="FF0000"/>
              </a:buClr>
              <a:buSzPct val="120000"/>
            </a:pPr>
            <a:endParaRPr lang="es-ES_tradnl" sz="1900" b="1">
              <a:solidFill>
                <a:srgbClr val="000099"/>
              </a:solidFill>
              <a:latin typeface="Arial" pitchFamily="34" charset="0"/>
            </a:endParaRPr>
          </a:p>
        </p:txBody>
      </p:sp>
      <p:sp>
        <p:nvSpPr>
          <p:cNvPr id="23556" name="3 Rectángulo"/>
          <p:cNvSpPr>
            <a:spLocks noChangeArrowheads="1"/>
          </p:cNvSpPr>
          <p:nvPr/>
        </p:nvSpPr>
        <p:spPr bwMode="auto">
          <a:xfrm>
            <a:off x="0" y="1716038"/>
            <a:ext cx="6357938" cy="4832092"/>
          </a:xfrm>
          <a:prstGeom prst="rect">
            <a:avLst/>
          </a:prstGeom>
          <a:noFill/>
          <a:ln w="9525">
            <a:noFill/>
            <a:miter lim="800000"/>
            <a:headEnd/>
            <a:tailEnd/>
          </a:ln>
        </p:spPr>
        <p:txBody>
          <a:bodyPr wrap="square">
            <a:spAutoFit/>
          </a:bodyPr>
          <a:lstStyle/>
          <a:p>
            <a:pPr algn="just">
              <a:buFont typeface="Arial" pitchFamily="34" charset="0"/>
              <a:buChar char="•"/>
            </a:pPr>
            <a:r>
              <a:rPr lang="es-CL" dirty="0" smtClean="0"/>
              <a:t> </a:t>
            </a:r>
            <a:r>
              <a:rPr lang="es-CL" b="1" dirty="0" smtClean="0"/>
              <a:t>TAPADO DE POZOS</a:t>
            </a:r>
          </a:p>
          <a:p>
            <a:pPr algn="just">
              <a:buFont typeface="Arial" pitchFamily="34" charset="0"/>
              <a:buChar char="•"/>
            </a:pPr>
            <a:endParaRPr lang="es-CL" dirty="0" smtClean="0"/>
          </a:p>
          <a:p>
            <a:pPr algn="just"/>
            <a:r>
              <a:rPr lang="es-CL" sz="1700" dirty="0" smtClean="0"/>
              <a:t>El tapado de pozos es una operación que se realiza con el propósito de confinar las cargas explosivas para así aprovechar la liberación de energía en la fragmentación y desplazamiento de la roca. Es importante considerar los siguientes aspectos operacionales:</a:t>
            </a:r>
          </a:p>
          <a:p>
            <a:pPr algn="just">
              <a:buFont typeface="Arial" pitchFamily="34" charset="0"/>
              <a:buChar char="•"/>
            </a:pPr>
            <a:r>
              <a:rPr lang="es-CL" sz="1700" dirty="0" smtClean="0"/>
              <a:t> El tapado de pozos se realizara con el detritus de la perforación.</a:t>
            </a:r>
          </a:p>
          <a:p>
            <a:pPr algn="just">
              <a:buFont typeface="Arial" pitchFamily="34" charset="0"/>
              <a:buChar char="•"/>
            </a:pPr>
            <a:r>
              <a:rPr lang="es-CL" sz="1700" dirty="0" smtClean="0"/>
              <a:t>El operador y ayudante seleccionaran dicho material, asegurándose de que no existan colpas sobretamaño, los cuales podrían producir cortes en las líneas descendentes.</a:t>
            </a:r>
          </a:p>
          <a:p>
            <a:pPr algn="just">
              <a:buFont typeface="Arial" pitchFamily="34" charset="0"/>
              <a:buChar char="•"/>
            </a:pPr>
            <a:r>
              <a:rPr lang="es-CL" sz="1700" dirty="0" smtClean="0"/>
              <a:t> Los pozos que presenten dificultad para el tapado con el equipo deberán ser tapados con palas.</a:t>
            </a:r>
          </a:p>
          <a:p>
            <a:pPr algn="just">
              <a:buFont typeface="Arial" pitchFamily="34" charset="0"/>
              <a:buChar char="•"/>
            </a:pPr>
            <a:r>
              <a:rPr lang="es-CL" sz="1700" dirty="0" smtClean="0"/>
              <a:t> Si algún pozo no presenta detritus para ser tapado, el operador deberá trasladar material sobrante de pozos ya tapados o usar material fino definido para esta etapa del proceso.    </a:t>
            </a:r>
            <a:endParaRPr lang="es-CL" sz="1700" dirty="0"/>
          </a:p>
        </p:txBody>
      </p:sp>
      <p:pic>
        <p:nvPicPr>
          <p:cNvPr id="23558" name="Picture 2" descr="http://www.codelco.cl/educa/images/divisiones/norte/info/f_procesos/CA-225a.jpg"/>
          <p:cNvPicPr>
            <a:picLocks noChangeAspect="1" noChangeArrowheads="1"/>
          </p:cNvPicPr>
          <p:nvPr/>
        </p:nvPicPr>
        <p:blipFill>
          <a:blip r:embed="rId2" cstate="print"/>
          <a:srcRect/>
          <a:stretch>
            <a:fillRect/>
          </a:stretch>
        </p:blipFill>
        <p:spPr bwMode="auto">
          <a:xfrm>
            <a:off x="6357938" y="0"/>
            <a:ext cx="2786062" cy="2171700"/>
          </a:xfrm>
          <a:prstGeom prst="rect">
            <a:avLst/>
          </a:prstGeom>
          <a:noFill/>
          <a:ln w="9525">
            <a:noFill/>
            <a:miter lim="800000"/>
            <a:headEnd/>
            <a:tailEnd/>
          </a:ln>
        </p:spPr>
      </p:pic>
      <p:pic>
        <p:nvPicPr>
          <p:cNvPr id="23559" name="Picture 8" descr="F:\Fotos\Fotos Mina\DSC00761.JPG"/>
          <p:cNvPicPr>
            <a:picLocks noChangeAspect="1" noChangeArrowheads="1"/>
          </p:cNvPicPr>
          <p:nvPr/>
        </p:nvPicPr>
        <p:blipFill>
          <a:blip r:embed="rId3" cstate="print"/>
          <a:srcRect/>
          <a:stretch>
            <a:fillRect/>
          </a:stretch>
        </p:blipFill>
        <p:spPr bwMode="auto">
          <a:xfrm>
            <a:off x="6357938" y="2214563"/>
            <a:ext cx="2786062" cy="2286000"/>
          </a:xfrm>
          <a:prstGeom prst="rect">
            <a:avLst/>
          </a:prstGeom>
          <a:noFill/>
          <a:ln w="9525">
            <a:noFill/>
            <a:miter lim="800000"/>
            <a:headEnd/>
            <a:tailEnd/>
          </a:ln>
        </p:spPr>
      </p:pic>
      <p:pic>
        <p:nvPicPr>
          <p:cNvPr id="23561" name="Picture 10" descr="F:\Fotos\Fotos Mina\DSC00759.JPG"/>
          <p:cNvPicPr>
            <a:picLocks noChangeAspect="1" noChangeArrowheads="1"/>
          </p:cNvPicPr>
          <p:nvPr/>
        </p:nvPicPr>
        <p:blipFill>
          <a:blip r:embed="rId4" cstate="print"/>
          <a:srcRect/>
          <a:stretch>
            <a:fillRect/>
          </a:stretch>
        </p:blipFill>
        <p:spPr bwMode="auto">
          <a:xfrm>
            <a:off x="6357938" y="4572000"/>
            <a:ext cx="2786062" cy="2286000"/>
          </a:xfrm>
          <a:prstGeom prst="rect">
            <a:avLst/>
          </a:prstGeom>
          <a:noFill/>
          <a:ln w="9525">
            <a:noFill/>
            <a:miter lim="800000"/>
            <a:headEnd/>
            <a:tailEnd/>
          </a:ln>
        </p:spPr>
      </p:pic>
      <p:sp>
        <p:nvSpPr>
          <p:cNvPr id="10" name="9 Rectángulo"/>
          <p:cNvSpPr>
            <a:spLocks noChangeArrowheads="1"/>
          </p:cNvSpPr>
          <p:nvPr/>
        </p:nvSpPr>
        <p:spPr bwMode="auto">
          <a:xfrm>
            <a:off x="285720" y="548326"/>
            <a:ext cx="5155579" cy="523220"/>
          </a:xfrm>
          <a:prstGeom prst="rect">
            <a:avLst/>
          </a:prstGeom>
          <a:noFill/>
          <a:ln w="9525">
            <a:noFill/>
            <a:miter lim="800000"/>
            <a:headEnd/>
            <a:tailEnd/>
          </a:ln>
        </p:spPr>
        <p:txBody>
          <a:bodyPr wrap="none">
            <a:spAutoFit/>
          </a:bodyPr>
          <a:lstStyle/>
          <a:p>
            <a:r>
              <a:rPr lang="es-CL" sz="2800" b="1" dirty="0" smtClean="0">
                <a:solidFill>
                  <a:schemeClr val="accent1">
                    <a:lumMod val="75000"/>
                  </a:schemeClr>
                </a:solidFill>
                <a:latin typeface="+mj-lt"/>
              </a:rPr>
              <a:t>PROCESO DE TRONADURA</a:t>
            </a:r>
            <a:endParaRPr lang="es-CL" sz="2800" dirty="0">
              <a:solidFill>
                <a:schemeClr val="accent1">
                  <a:lumMod val="75000"/>
                </a:schemeClr>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55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55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5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ChangeArrowheads="1"/>
          </p:cNvSpPr>
          <p:nvPr/>
        </p:nvSpPr>
        <p:spPr bwMode="auto">
          <a:xfrm>
            <a:off x="285750" y="1143000"/>
            <a:ext cx="8501063" cy="3074988"/>
          </a:xfrm>
          <a:prstGeom prst="rect">
            <a:avLst/>
          </a:prstGeom>
          <a:noFill/>
          <a:ln w="9525">
            <a:noFill/>
            <a:miter lim="800000"/>
            <a:headEnd/>
            <a:tailEnd/>
          </a:ln>
        </p:spPr>
        <p:txBody>
          <a:bodyPr lIns="92075" tIns="46038" rIns="92075" bIns="46038">
            <a:spAutoFit/>
          </a:bodyPr>
          <a:lstStyle/>
          <a:p>
            <a:pPr marL="381000" indent="-381000" eaLnBrk="0" hangingPunct="0">
              <a:lnSpc>
                <a:spcPct val="170000"/>
              </a:lnSpc>
              <a:buClr>
                <a:srgbClr val="FF0000"/>
              </a:buClr>
              <a:buSzPct val="120000"/>
              <a:buFont typeface="Arial" pitchFamily="34" charset="0"/>
              <a:buChar char="•"/>
            </a:pPr>
            <a:endParaRPr lang="es-ES_tradnl" sz="1900" b="1">
              <a:solidFill>
                <a:srgbClr val="000099"/>
              </a:solidFill>
              <a:latin typeface="Arial" pitchFamily="34" charset="0"/>
            </a:endParaRPr>
          </a:p>
          <a:p>
            <a:pPr marL="381000" indent="-381000" eaLnBrk="0" hangingPunct="0">
              <a:lnSpc>
                <a:spcPct val="170000"/>
              </a:lnSpc>
              <a:buClr>
                <a:srgbClr val="FF0000"/>
              </a:buClr>
              <a:buSzPct val="120000"/>
            </a:pPr>
            <a:r>
              <a:rPr lang="es-ES_tradnl" sz="1900" b="1">
                <a:solidFill>
                  <a:srgbClr val="000099"/>
                </a:solidFill>
                <a:latin typeface="Arial" pitchFamily="34" charset="0"/>
              </a:rPr>
              <a:t>      </a:t>
            </a:r>
          </a:p>
          <a:p>
            <a:pPr marL="381000" indent="-381000" eaLnBrk="0" hangingPunct="0">
              <a:lnSpc>
                <a:spcPct val="170000"/>
              </a:lnSpc>
              <a:buClr>
                <a:srgbClr val="FF0000"/>
              </a:buClr>
              <a:buSzPct val="120000"/>
            </a:pPr>
            <a:endParaRPr lang="es-ES_tradnl" sz="1900" b="1">
              <a:solidFill>
                <a:srgbClr val="000099"/>
              </a:solidFill>
              <a:latin typeface="Arial" pitchFamily="34" charset="0"/>
            </a:endParaRPr>
          </a:p>
          <a:p>
            <a:pPr marL="381000" indent="-381000" eaLnBrk="0" hangingPunct="0">
              <a:lnSpc>
                <a:spcPct val="170000"/>
              </a:lnSpc>
              <a:buClr>
                <a:srgbClr val="FF0000"/>
              </a:buClr>
              <a:buSzPct val="120000"/>
            </a:pPr>
            <a:endParaRPr lang="es-ES_tradnl" sz="1900" b="1">
              <a:solidFill>
                <a:srgbClr val="000099"/>
              </a:solidFill>
              <a:latin typeface="Arial" pitchFamily="34" charset="0"/>
            </a:endParaRPr>
          </a:p>
          <a:p>
            <a:pPr marL="381000" indent="-381000" eaLnBrk="0" hangingPunct="0">
              <a:lnSpc>
                <a:spcPct val="170000"/>
              </a:lnSpc>
              <a:buClr>
                <a:srgbClr val="FF0000"/>
              </a:buClr>
              <a:buSzPct val="120000"/>
            </a:pPr>
            <a:endParaRPr lang="es-ES_tradnl" sz="1900" b="1">
              <a:solidFill>
                <a:srgbClr val="000099"/>
              </a:solidFill>
              <a:latin typeface="Arial" pitchFamily="34" charset="0"/>
            </a:endParaRPr>
          </a:p>
          <a:p>
            <a:pPr marL="381000" indent="-381000" eaLnBrk="0" hangingPunct="0">
              <a:lnSpc>
                <a:spcPct val="170000"/>
              </a:lnSpc>
              <a:buClr>
                <a:srgbClr val="FF0000"/>
              </a:buClr>
              <a:buSzPct val="120000"/>
            </a:pPr>
            <a:endParaRPr lang="es-ES_tradnl" sz="1900" b="1">
              <a:solidFill>
                <a:srgbClr val="000099"/>
              </a:solidFill>
              <a:latin typeface="Arial" pitchFamily="34" charset="0"/>
            </a:endParaRPr>
          </a:p>
        </p:txBody>
      </p:sp>
      <p:sp>
        <p:nvSpPr>
          <p:cNvPr id="23556" name="3 Rectángulo"/>
          <p:cNvSpPr>
            <a:spLocks noChangeArrowheads="1"/>
          </p:cNvSpPr>
          <p:nvPr/>
        </p:nvSpPr>
        <p:spPr bwMode="auto">
          <a:xfrm>
            <a:off x="0" y="1699520"/>
            <a:ext cx="6357938" cy="4524315"/>
          </a:xfrm>
          <a:prstGeom prst="rect">
            <a:avLst/>
          </a:prstGeom>
          <a:noFill/>
          <a:ln w="9525">
            <a:noFill/>
            <a:miter lim="800000"/>
            <a:headEnd/>
            <a:tailEnd/>
          </a:ln>
        </p:spPr>
        <p:txBody>
          <a:bodyPr>
            <a:spAutoFit/>
          </a:bodyPr>
          <a:lstStyle/>
          <a:p>
            <a:pPr algn="just">
              <a:buFont typeface="Arial" pitchFamily="34" charset="0"/>
              <a:buChar char="•"/>
            </a:pPr>
            <a:r>
              <a:rPr lang="es-CL" dirty="0" smtClean="0"/>
              <a:t>  </a:t>
            </a:r>
            <a:r>
              <a:rPr lang="es-CL" b="1" dirty="0" smtClean="0"/>
              <a:t>TRONADURA</a:t>
            </a:r>
          </a:p>
          <a:p>
            <a:pPr algn="just">
              <a:buFont typeface="Arial" pitchFamily="34" charset="0"/>
              <a:buChar char="•"/>
            </a:pPr>
            <a:endParaRPr lang="es-CL" b="1" dirty="0" smtClean="0"/>
          </a:p>
          <a:p>
            <a:pPr algn="just"/>
            <a:r>
              <a:rPr lang="es-CL" dirty="0" smtClean="0"/>
              <a:t>Antes de la tronadura, siempre se deberá realizar la revisión de amarre según el plano y verificar todas las conexiones  (esta operación se realiza con las personas mas experimentadas que deben observar con atención y chequear todo el disparo). </a:t>
            </a:r>
          </a:p>
          <a:p>
            <a:pPr algn="just"/>
            <a:r>
              <a:rPr lang="es-CL" dirty="0" smtClean="0"/>
              <a:t>Paralelamente, el Jefe de </a:t>
            </a:r>
            <a:r>
              <a:rPr lang="es-CL" dirty="0"/>
              <a:t>turno, </a:t>
            </a:r>
            <a:r>
              <a:rPr lang="es-CL" dirty="0" smtClean="0"/>
              <a:t>previo </a:t>
            </a:r>
            <a:r>
              <a:rPr lang="es-CL" dirty="0"/>
              <a:t>a </a:t>
            </a:r>
            <a:r>
              <a:rPr lang="es-CL" dirty="0" smtClean="0"/>
              <a:t>la tronadura, y con </a:t>
            </a:r>
            <a:r>
              <a:rPr lang="es-CL" b="1" dirty="0" smtClean="0"/>
              <a:t>“</a:t>
            </a:r>
            <a:r>
              <a:rPr lang="es-CL" b="1" dirty="0"/>
              <a:t>carta de loros”</a:t>
            </a:r>
            <a:r>
              <a:rPr lang="es-CL" dirty="0"/>
              <a:t> que </a:t>
            </a:r>
            <a:r>
              <a:rPr lang="es-CL" dirty="0" smtClean="0"/>
              <a:t>incluye </a:t>
            </a:r>
            <a:r>
              <a:rPr lang="es-CL" dirty="0"/>
              <a:t>todas las tronaduras del área, aprobada por el responsable del </a:t>
            </a:r>
            <a:r>
              <a:rPr lang="es-CL" dirty="0" smtClean="0"/>
              <a:t>área, deberá </a:t>
            </a:r>
            <a:r>
              <a:rPr lang="es-CL" dirty="0"/>
              <a:t>establecer las áreas a evacuar y las posiciones en que se ubicarán los </a:t>
            </a:r>
            <a:r>
              <a:rPr lang="es-CL" dirty="0" smtClean="0"/>
              <a:t>loros. </a:t>
            </a:r>
            <a:r>
              <a:rPr lang="es-CL" dirty="0"/>
              <a:t>Los accesos a las áreas comprometidas deben ser aisladas mediante personas </a:t>
            </a:r>
            <a:r>
              <a:rPr lang="es-CL" b="1" dirty="0"/>
              <a:t>“loros vivos”</a:t>
            </a:r>
            <a:r>
              <a:rPr lang="es-CL" dirty="0"/>
              <a:t>, en casos justificados y reglamentados se puede utilizar tapados, barreras y letreros prohibitivos, según D.S 72 (art. 568</a:t>
            </a:r>
            <a:r>
              <a:rPr lang="es-CL" dirty="0" smtClean="0"/>
              <a:t>).</a:t>
            </a:r>
            <a:endParaRPr lang="es-CL" dirty="0"/>
          </a:p>
        </p:txBody>
      </p:sp>
      <p:pic>
        <p:nvPicPr>
          <p:cNvPr id="23558" name="Picture 2" descr="http://www.codelco.cl/educa/images/divisiones/norte/info/f_procesos/CA-225a.jpg"/>
          <p:cNvPicPr>
            <a:picLocks noChangeAspect="1" noChangeArrowheads="1"/>
          </p:cNvPicPr>
          <p:nvPr/>
        </p:nvPicPr>
        <p:blipFill>
          <a:blip r:embed="rId2" cstate="print"/>
          <a:srcRect/>
          <a:stretch>
            <a:fillRect/>
          </a:stretch>
        </p:blipFill>
        <p:spPr bwMode="auto">
          <a:xfrm>
            <a:off x="6357938" y="0"/>
            <a:ext cx="2786062" cy="2171700"/>
          </a:xfrm>
          <a:prstGeom prst="rect">
            <a:avLst/>
          </a:prstGeom>
          <a:noFill/>
          <a:ln w="9525">
            <a:noFill/>
            <a:miter lim="800000"/>
            <a:headEnd/>
            <a:tailEnd/>
          </a:ln>
        </p:spPr>
      </p:pic>
      <p:pic>
        <p:nvPicPr>
          <p:cNvPr id="23559" name="Picture 8" descr="F:\Fotos\Fotos Mina\DSC00761.JPG"/>
          <p:cNvPicPr>
            <a:picLocks noChangeAspect="1" noChangeArrowheads="1"/>
          </p:cNvPicPr>
          <p:nvPr/>
        </p:nvPicPr>
        <p:blipFill>
          <a:blip r:embed="rId3" cstate="print"/>
          <a:srcRect/>
          <a:stretch>
            <a:fillRect/>
          </a:stretch>
        </p:blipFill>
        <p:spPr bwMode="auto">
          <a:xfrm>
            <a:off x="6357938" y="2214563"/>
            <a:ext cx="2786062" cy="2286000"/>
          </a:xfrm>
          <a:prstGeom prst="rect">
            <a:avLst/>
          </a:prstGeom>
          <a:noFill/>
          <a:ln w="9525">
            <a:noFill/>
            <a:miter lim="800000"/>
            <a:headEnd/>
            <a:tailEnd/>
          </a:ln>
        </p:spPr>
      </p:pic>
      <p:pic>
        <p:nvPicPr>
          <p:cNvPr id="23561" name="Picture 10" descr="F:\Fotos\Fotos Mina\DSC00759.JPG"/>
          <p:cNvPicPr>
            <a:picLocks noChangeAspect="1" noChangeArrowheads="1"/>
          </p:cNvPicPr>
          <p:nvPr/>
        </p:nvPicPr>
        <p:blipFill>
          <a:blip r:embed="rId4" cstate="print"/>
          <a:srcRect/>
          <a:stretch>
            <a:fillRect/>
          </a:stretch>
        </p:blipFill>
        <p:spPr bwMode="auto">
          <a:xfrm>
            <a:off x="6357938" y="4572000"/>
            <a:ext cx="2786062" cy="2286000"/>
          </a:xfrm>
          <a:prstGeom prst="rect">
            <a:avLst/>
          </a:prstGeom>
          <a:noFill/>
          <a:ln w="9525">
            <a:noFill/>
            <a:miter lim="800000"/>
            <a:headEnd/>
            <a:tailEnd/>
          </a:ln>
        </p:spPr>
      </p:pic>
      <p:sp>
        <p:nvSpPr>
          <p:cNvPr id="10" name="9 Rectángulo"/>
          <p:cNvSpPr>
            <a:spLocks noChangeArrowheads="1"/>
          </p:cNvSpPr>
          <p:nvPr/>
        </p:nvSpPr>
        <p:spPr bwMode="auto">
          <a:xfrm>
            <a:off x="285720" y="548326"/>
            <a:ext cx="5155579" cy="523220"/>
          </a:xfrm>
          <a:prstGeom prst="rect">
            <a:avLst/>
          </a:prstGeom>
          <a:noFill/>
          <a:ln w="9525">
            <a:noFill/>
            <a:miter lim="800000"/>
            <a:headEnd/>
            <a:tailEnd/>
          </a:ln>
        </p:spPr>
        <p:txBody>
          <a:bodyPr wrap="none">
            <a:spAutoFit/>
          </a:bodyPr>
          <a:lstStyle/>
          <a:p>
            <a:r>
              <a:rPr lang="es-CL" sz="2800" b="1" dirty="0" smtClean="0">
                <a:solidFill>
                  <a:schemeClr val="accent1">
                    <a:lumMod val="75000"/>
                  </a:schemeClr>
                </a:solidFill>
                <a:latin typeface="+mj-lt"/>
              </a:rPr>
              <a:t>PROCESO DE TRONADURA</a:t>
            </a:r>
            <a:endParaRPr lang="es-CL" sz="2800" dirty="0">
              <a:solidFill>
                <a:schemeClr val="accent1">
                  <a:lumMod val="75000"/>
                </a:schemeClr>
              </a:solidFill>
              <a:latin typeface="+mj-lt"/>
            </a:endParaRPr>
          </a:p>
        </p:txBody>
      </p:sp>
    </p:spTree>
    <p:extLst>
      <p:ext uri="{BB962C8B-B14F-4D97-AF65-F5344CB8AC3E}">
        <p14:creationId xmlns:p14="http://schemas.microsoft.com/office/powerpoint/2010/main" val="1202313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55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55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5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ChangeArrowheads="1"/>
          </p:cNvSpPr>
          <p:nvPr/>
        </p:nvSpPr>
        <p:spPr bwMode="auto">
          <a:xfrm>
            <a:off x="285750" y="1143000"/>
            <a:ext cx="8501063" cy="3074988"/>
          </a:xfrm>
          <a:prstGeom prst="rect">
            <a:avLst/>
          </a:prstGeom>
          <a:noFill/>
          <a:ln w="9525">
            <a:noFill/>
            <a:miter lim="800000"/>
            <a:headEnd/>
            <a:tailEnd/>
          </a:ln>
        </p:spPr>
        <p:txBody>
          <a:bodyPr lIns="92075" tIns="46038" rIns="92075" bIns="46038">
            <a:spAutoFit/>
          </a:bodyPr>
          <a:lstStyle/>
          <a:p>
            <a:pPr marL="381000" indent="-381000" eaLnBrk="0" hangingPunct="0">
              <a:lnSpc>
                <a:spcPct val="170000"/>
              </a:lnSpc>
              <a:buClr>
                <a:srgbClr val="FF0000"/>
              </a:buClr>
              <a:buSzPct val="120000"/>
              <a:buFont typeface="Arial" pitchFamily="34" charset="0"/>
              <a:buChar char="•"/>
            </a:pPr>
            <a:endParaRPr lang="es-ES_tradnl" sz="1900" b="1">
              <a:solidFill>
                <a:srgbClr val="000099"/>
              </a:solidFill>
              <a:latin typeface="Arial" pitchFamily="34" charset="0"/>
            </a:endParaRPr>
          </a:p>
          <a:p>
            <a:pPr marL="381000" indent="-381000" eaLnBrk="0" hangingPunct="0">
              <a:lnSpc>
                <a:spcPct val="170000"/>
              </a:lnSpc>
              <a:buClr>
                <a:srgbClr val="FF0000"/>
              </a:buClr>
              <a:buSzPct val="120000"/>
            </a:pPr>
            <a:r>
              <a:rPr lang="es-ES_tradnl" sz="1900" b="1">
                <a:solidFill>
                  <a:srgbClr val="000099"/>
                </a:solidFill>
                <a:latin typeface="Arial" pitchFamily="34" charset="0"/>
              </a:rPr>
              <a:t>      </a:t>
            </a:r>
          </a:p>
          <a:p>
            <a:pPr marL="381000" indent="-381000" eaLnBrk="0" hangingPunct="0">
              <a:lnSpc>
                <a:spcPct val="170000"/>
              </a:lnSpc>
              <a:buClr>
                <a:srgbClr val="FF0000"/>
              </a:buClr>
              <a:buSzPct val="120000"/>
            </a:pPr>
            <a:endParaRPr lang="es-ES_tradnl" sz="1900" b="1">
              <a:solidFill>
                <a:srgbClr val="000099"/>
              </a:solidFill>
              <a:latin typeface="Arial" pitchFamily="34" charset="0"/>
            </a:endParaRPr>
          </a:p>
          <a:p>
            <a:pPr marL="381000" indent="-381000" eaLnBrk="0" hangingPunct="0">
              <a:lnSpc>
                <a:spcPct val="170000"/>
              </a:lnSpc>
              <a:buClr>
                <a:srgbClr val="FF0000"/>
              </a:buClr>
              <a:buSzPct val="120000"/>
            </a:pPr>
            <a:endParaRPr lang="es-ES_tradnl" sz="1900" b="1">
              <a:solidFill>
                <a:srgbClr val="000099"/>
              </a:solidFill>
              <a:latin typeface="Arial" pitchFamily="34" charset="0"/>
            </a:endParaRPr>
          </a:p>
          <a:p>
            <a:pPr marL="381000" indent="-381000" eaLnBrk="0" hangingPunct="0">
              <a:lnSpc>
                <a:spcPct val="170000"/>
              </a:lnSpc>
              <a:buClr>
                <a:srgbClr val="FF0000"/>
              </a:buClr>
              <a:buSzPct val="120000"/>
            </a:pPr>
            <a:endParaRPr lang="es-ES_tradnl" sz="1900" b="1">
              <a:solidFill>
                <a:srgbClr val="000099"/>
              </a:solidFill>
              <a:latin typeface="Arial" pitchFamily="34" charset="0"/>
            </a:endParaRPr>
          </a:p>
          <a:p>
            <a:pPr marL="381000" indent="-381000" eaLnBrk="0" hangingPunct="0">
              <a:lnSpc>
                <a:spcPct val="170000"/>
              </a:lnSpc>
              <a:buClr>
                <a:srgbClr val="FF0000"/>
              </a:buClr>
              <a:buSzPct val="120000"/>
            </a:pPr>
            <a:endParaRPr lang="es-ES_tradnl" sz="1900" b="1">
              <a:solidFill>
                <a:srgbClr val="000099"/>
              </a:solidFill>
              <a:latin typeface="Arial" pitchFamily="34" charset="0"/>
            </a:endParaRPr>
          </a:p>
        </p:txBody>
      </p:sp>
      <p:sp>
        <p:nvSpPr>
          <p:cNvPr id="23556" name="3 Rectángulo"/>
          <p:cNvSpPr>
            <a:spLocks noChangeArrowheads="1"/>
          </p:cNvSpPr>
          <p:nvPr/>
        </p:nvSpPr>
        <p:spPr bwMode="auto">
          <a:xfrm>
            <a:off x="0" y="1699520"/>
            <a:ext cx="6357938" cy="4801314"/>
          </a:xfrm>
          <a:prstGeom prst="rect">
            <a:avLst/>
          </a:prstGeom>
          <a:noFill/>
          <a:ln w="9525">
            <a:noFill/>
            <a:miter lim="800000"/>
            <a:headEnd/>
            <a:tailEnd/>
          </a:ln>
        </p:spPr>
        <p:txBody>
          <a:bodyPr>
            <a:spAutoFit/>
          </a:bodyPr>
          <a:lstStyle/>
          <a:p>
            <a:pPr algn="just">
              <a:buFont typeface="Arial" pitchFamily="34" charset="0"/>
              <a:buChar char="•"/>
            </a:pPr>
            <a:r>
              <a:rPr lang="es-CL" dirty="0" smtClean="0"/>
              <a:t>  </a:t>
            </a:r>
            <a:r>
              <a:rPr lang="es-CL" b="1" dirty="0" smtClean="0"/>
              <a:t>TRONADURA</a:t>
            </a:r>
          </a:p>
          <a:p>
            <a:pPr algn="just">
              <a:buFont typeface="Arial" pitchFamily="34" charset="0"/>
              <a:buChar char="•"/>
            </a:pPr>
            <a:endParaRPr lang="es-CL" b="1" dirty="0" smtClean="0"/>
          </a:p>
          <a:p>
            <a:pPr algn="just"/>
            <a:r>
              <a:rPr lang="es-CL" dirty="0" smtClean="0"/>
              <a:t>Entonces, el Jefe de turno con varias personas (definidas previamente), procederán a la evacuación de la mina.  </a:t>
            </a:r>
          </a:p>
          <a:p>
            <a:pPr algn="just"/>
            <a:r>
              <a:rPr lang="es-CL" dirty="0" smtClean="0"/>
              <a:t>El proceso se inicia definiendo el lugar preciso de todos los equipos (estos deben quedar a 200 mt y las personas, a </a:t>
            </a:r>
            <a:r>
              <a:rPr lang="es-CL" dirty="0"/>
              <a:t>5</a:t>
            </a:r>
            <a:r>
              <a:rPr lang="es-CL" dirty="0" smtClean="0"/>
              <a:t>00 </a:t>
            </a:r>
            <a:r>
              <a:rPr lang="es-CL" dirty="0" err="1" smtClean="0"/>
              <a:t>mt</a:t>
            </a:r>
            <a:r>
              <a:rPr lang="es-CL" dirty="0" smtClean="0"/>
              <a:t> del sector a tronar). En la evacuación, se deben restringir todos los accesos al área de tronadura, mediante la disposición de personas y equipos necesarios (loros), los que estarán en contacto permanente vía radio con el jefe de turno. Una vez colocado los loros, el Jefe de turno hará un barrido por todos los canales de radio informando sobre la tronadura (lugar y hora). Luego solicitara tocar la sirena y preguntara a todos los loros si hay alguna novedad.    </a:t>
            </a:r>
            <a:endParaRPr lang="es-CL" dirty="0"/>
          </a:p>
        </p:txBody>
      </p:sp>
      <p:pic>
        <p:nvPicPr>
          <p:cNvPr id="23558" name="Picture 2" descr="http://www.codelco.cl/educa/images/divisiones/norte/info/f_procesos/CA-225a.jpg"/>
          <p:cNvPicPr>
            <a:picLocks noChangeAspect="1" noChangeArrowheads="1"/>
          </p:cNvPicPr>
          <p:nvPr/>
        </p:nvPicPr>
        <p:blipFill>
          <a:blip r:embed="rId2" cstate="print"/>
          <a:srcRect/>
          <a:stretch>
            <a:fillRect/>
          </a:stretch>
        </p:blipFill>
        <p:spPr bwMode="auto">
          <a:xfrm>
            <a:off x="6357938" y="0"/>
            <a:ext cx="2786062" cy="2171700"/>
          </a:xfrm>
          <a:prstGeom prst="rect">
            <a:avLst/>
          </a:prstGeom>
          <a:noFill/>
          <a:ln w="9525">
            <a:noFill/>
            <a:miter lim="800000"/>
            <a:headEnd/>
            <a:tailEnd/>
          </a:ln>
        </p:spPr>
      </p:pic>
      <p:pic>
        <p:nvPicPr>
          <p:cNvPr id="23559" name="Picture 8" descr="F:\Fotos\Fotos Mina\DSC00761.JPG"/>
          <p:cNvPicPr>
            <a:picLocks noChangeAspect="1" noChangeArrowheads="1"/>
          </p:cNvPicPr>
          <p:nvPr/>
        </p:nvPicPr>
        <p:blipFill>
          <a:blip r:embed="rId3" cstate="print"/>
          <a:srcRect/>
          <a:stretch>
            <a:fillRect/>
          </a:stretch>
        </p:blipFill>
        <p:spPr bwMode="auto">
          <a:xfrm>
            <a:off x="6357938" y="2214563"/>
            <a:ext cx="2786062" cy="2286000"/>
          </a:xfrm>
          <a:prstGeom prst="rect">
            <a:avLst/>
          </a:prstGeom>
          <a:noFill/>
          <a:ln w="9525">
            <a:noFill/>
            <a:miter lim="800000"/>
            <a:headEnd/>
            <a:tailEnd/>
          </a:ln>
        </p:spPr>
      </p:pic>
      <p:pic>
        <p:nvPicPr>
          <p:cNvPr id="23561" name="Picture 10" descr="F:\Fotos\Fotos Mina\DSC00759.JPG"/>
          <p:cNvPicPr>
            <a:picLocks noChangeAspect="1" noChangeArrowheads="1"/>
          </p:cNvPicPr>
          <p:nvPr/>
        </p:nvPicPr>
        <p:blipFill>
          <a:blip r:embed="rId4" cstate="print"/>
          <a:srcRect/>
          <a:stretch>
            <a:fillRect/>
          </a:stretch>
        </p:blipFill>
        <p:spPr bwMode="auto">
          <a:xfrm>
            <a:off x="6357938" y="4572000"/>
            <a:ext cx="2786062" cy="2286000"/>
          </a:xfrm>
          <a:prstGeom prst="rect">
            <a:avLst/>
          </a:prstGeom>
          <a:noFill/>
          <a:ln w="9525">
            <a:noFill/>
            <a:miter lim="800000"/>
            <a:headEnd/>
            <a:tailEnd/>
          </a:ln>
        </p:spPr>
      </p:pic>
      <p:sp>
        <p:nvSpPr>
          <p:cNvPr id="10" name="9 Rectángulo"/>
          <p:cNvSpPr>
            <a:spLocks noChangeArrowheads="1"/>
          </p:cNvSpPr>
          <p:nvPr/>
        </p:nvSpPr>
        <p:spPr bwMode="auto">
          <a:xfrm>
            <a:off x="285720" y="548326"/>
            <a:ext cx="5155579" cy="523220"/>
          </a:xfrm>
          <a:prstGeom prst="rect">
            <a:avLst/>
          </a:prstGeom>
          <a:noFill/>
          <a:ln w="9525">
            <a:noFill/>
            <a:miter lim="800000"/>
            <a:headEnd/>
            <a:tailEnd/>
          </a:ln>
        </p:spPr>
        <p:txBody>
          <a:bodyPr wrap="none">
            <a:spAutoFit/>
          </a:bodyPr>
          <a:lstStyle/>
          <a:p>
            <a:r>
              <a:rPr lang="es-CL" sz="2800" b="1" dirty="0" smtClean="0">
                <a:solidFill>
                  <a:schemeClr val="accent1">
                    <a:lumMod val="75000"/>
                  </a:schemeClr>
                </a:solidFill>
                <a:latin typeface="+mj-lt"/>
              </a:rPr>
              <a:t>PROCESO DE TRONADURA</a:t>
            </a:r>
            <a:endParaRPr lang="es-CL" sz="2800" dirty="0">
              <a:solidFill>
                <a:schemeClr val="accent1">
                  <a:lumMod val="75000"/>
                </a:schemeClr>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55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55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5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ChangeArrowheads="1"/>
          </p:cNvSpPr>
          <p:nvPr/>
        </p:nvSpPr>
        <p:spPr bwMode="auto">
          <a:xfrm>
            <a:off x="285750" y="1143000"/>
            <a:ext cx="8501063" cy="3074988"/>
          </a:xfrm>
          <a:prstGeom prst="rect">
            <a:avLst/>
          </a:prstGeom>
          <a:noFill/>
          <a:ln w="9525">
            <a:noFill/>
            <a:miter lim="800000"/>
            <a:headEnd/>
            <a:tailEnd/>
          </a:ln>
        </p:spPr>
        <p:txBody>
          <a:bodyPr lIns="92075" tIns="46038" rIns="92075" bIns="46038">
            <a:spAutoFit/>
          </a:bodyPr>
          <a:lstStyle/>
          <a:p>
            <a:pPr marL="381000" indent="-381000" eaLnBrk="0" hangingPunct="0">
              <a:lnSpc>
                <a:spcPct val="170000"/>
              </a:lnSpc>
              <a:buClr>
                <a:srgbClr val="FF0000"/>
              </a:buClr>
              <a:buSzPct val="120000"/>
              <a:buFont typeface="Arial" pitchFamily="34" charset="0"/>
              <a:buChar char="•"/>
            </a:pPr>
            <a:endParaRPr lang="es-ES_tradnl" sz="1900" b="1">
              <a:solidFill>
                <a:srgbClr val="000099"/>
              </a:solidFill>
              <a:latin typeface="Arial" pitchFamily="34" charset="0"/>
            </a:endParaRPr>
          </a:p>
          <a:p>
            <a:pPr marL="381000" indent="-381000" eaLnBrk="0" hangingPunct="0">
              <a:lnSpc>
                <a:spcPct val="170000"/>
              </a:lnSpc>
              <a:buClr>
                <a:srgbClr val="FF0000"/>
              </a:buClr>
              <a:buSzPct val="120000"/>
            </a:pPr>
            <a:r>
              <a:rPr lang="es-ES_tradnl" sz="1900" b="1">
                <a:solidFill>
                  <a:srgbClr val="000099"/>
                </a:solidFill>
                <a:latin typeface="Arial" pitchFamily="34" charset="0"/>
              </a:rPr>
              <a:t>      </a:t>
            </a:r>
          </a:p>
          <a:p>
            <a:pPr marL="381000" indent="-381000" eaLnBrk="0" hangingPunct="0">
              <a:lnSpc>
                <a:spcPct val="170000"/>
              </a:lnSpc>
              <a:buClr>
                <a:srgbClr val="FF0000"/>
              </a:buClr>
              <a:buSzPct val="120000"/>
            </a:pPr>
            <a:endParaRPr lang="es-ES_tradnl" sz="1900" b="1">
              <a:solidFill>
                <a:srgbClr val="000099"/>
              </a:solidFill>
              <a:latin typeface="Arial" pitchFamily="34" charset="0"/>
            </a:endParaRPr>
          </a:p>
          <a:p>
            <a:pPr marL="381000" indent="-381000" eaLnBrk="0" hangingPunct="0">
              <a:lnSpc>
                <a:spcPct val="170000"/>
              </a:lnSpc>
              <a:buClr>
                <a:srgbClr val="FF0000"/>
              </a:buClr>
              <a:buSzPct val="120000"/>
            </a:pPr>
            <a:endParaRPr lang="es-ES_tradnl" sz="1900" b="1">
              <a:solidFill>
                <a:srgbClr val="000099"/>
              </a:solidFill>
              <a:latin typeface="Arial" pitchFamily="34" charset="0"/>
            </a:endParaRPr>
          </a:p>
          <a:p>
            <a:pPr marL="381000" indent="-381000" eaLnBrk="0" hangingPunct="0">
              <a:lnSpc>
                <a:spcPct val="170000"/>
              </a:lnSpc>
              <a:buClr>
                <a:srgbClr val="FF0000"/>
              </a:buClr>
              <a:buSzPct val="120000"/>
            </a:pPr>
            <a:endParaRPr lang="es-ES_tradnl" sz="1900" b="1">
              <a:solidFill>
                <a:srgbClr val="000099"/>
              </a:solidFill>
              <a:latin typeface="Arial" pitchFamily="34" charset="0"/>
            </a:endParaRPr>
          </a:p>
          <a:p>
            <a:pPr marL="381000" indent="-381000" eaLnBrk="0" hangingPunct="0">
              <a:lnSpc>
                <a:spcPct val="170000"/>
              </a:lnSpc>
              <a:buClr>
                <a:srgbClr val="FF0000"/>
              </a:buClr>
              <a:buSzPct val="120000"/>
            </a:pPr>
            <a:endParaRPr lang="es-ES_tradnl" sz="1900" b="1">
              <a:solidFill>
                <a:srgbClr val="000099"/>
              </a:solidFill>
              <a:latin typeface="Arial" pitchFamily="34" charset="0"/>
            </a:endParaRPr>
          </a:p>
        </p:txBody>
      </p:sp>
      <p:sp>
        <p:nvSpPr>
          <p:cNvPr id="23556" name="3 Rectángulo"/>
          <p:cNvSpPr>
            <a:spLocks noChangeArrowheads="1"/>
          </p:cNvSpPr>
          <p:nvPr/>
        </p:nvSpPr>
        <p:spPr bwMode="auto">
          <a:xfrm>
            <a:off x="0" y="1699520"/>
            <a:ext cx="6357938" cy="1754326"/>
          </a:xfrm>
          <a:prstGeom prst="rect">
            <a:avLst/>
          </a:prstGeom>
          <a:noFill/>
          <a:ln w="9525">
            <a:noFill/>
            <a:miter lim="800000"/>
            <a:headEnd/>
            <a:tailEnd/>
          </a:ln>
        </p:spPr>
        <p:txBody>
          <a:bodyPr>
            <a:spAutoFit/>
          </a:bodyPr>
          <a:lstStyle/>
          <a:p>
            <a:pPr algn="just">
              <a:buFont typeface="Arial" pitchFamily="34" charset="0"/>
              <a:buChar char="•"/>
            </a:pPr>
            <a:r>
              <a:rPr lang="es-CL" dirty="0" smtClean="0"/>
              <a:t>  </a:t>
            </a:r>
            <a:r>
              <a:rPr lang="es-CL" b="1" dirty="0" smtClean="0"/>
              <a:t>TRONADURA</a:t>
            </a:r>
          </a:p>
          <a:p>
            <a:pPr algn="just">
              <a:buFont typeface="Arial" pitchFamily="34" charset="0"/>
              <a:buChar char="•"/>
            </a:pPr>
            <a:endParaRPr lang="es-CL" b="1" dirty="0" smtClean="0"/>
          </a:p>
          <a:p>
            <a:pPr algn="just"/>
            <a:r>
              <a:rPr lang="es-CL" dirty="0" smtClean="0"/>
              <a:t>El proceso termina después de asegurarse que no hay novedades de parte de todos los loros, entregando al jefe de tronadura la mina evacuada para proceder a la tronadura. </a:t>
            </a:r>
            <a:endParaRPr lang="es-CL" dirty="0"/>
          </a:p>
        </p:txBody>
      </p:sp>
      <p:pic>
        <p:nvPicPr>
          <p:cNvPr id="23558" name="Picture 2" descr="http://www.codelco.cl/educa/images/divisiones/norte/info/f_procesos/CA-225a.jpg"/>
          <p:cNvPicPr>
            <a:picLocks noChangeAspect="1" noChangeArrowheads="1"/>
          </p:cNvPicPr>
          <p:nvPr/>
        </p:nvPicPr>
        <p:blipFill>
          <a:blip r:embed="rId2" cstate="print"/>
          <a:srcRect/>
          <a:stretch>
            <a:fillRect/>
          </a:stretch>
        </p:blipFill>
        <p:spPr bwMode="auto">
          <a:xfrm>
            <a:off x="6357938" y="0"/>
            <a:ext cx="2786062" cy="2171700"/>
          </a:xfrm>
          <a:prstGeom prst="rect">
            <a:avLst/>
          </a:prstGeom>
          <a:noFill/>
          <a:ln w="9525">
            <a:noFill/>
            <a:miter lim="800000"/>
            <a:headEnd/>
            <a:tailEnd/>
          </a:ln>
        </p:spPr>
      </p:pic>
      <p:pic>
        <p:nvPicPr>
          <p:cNvPr id="23559" name="Picture 8" descr="F:\Fotos\Fotos Mina\DSC00761.JPG"/>
          <p:cNvPicPr>
            <a:picLocks noChangeAspect="1" noChangeArrowheads="1"/>
          </p:cNvPicPr>
          <p:nvPr/>
        </p:nvPicPr>
        <p:blipFill>
          <a:blip r:embed="rId3" cstate="print"/>
          <a:srcRect/>
          <a:stretch>
            <a:fillRect/>
          </a:stretch>
        </p:blipFill>
        <p:spPr bwMode="auto">
          <a:xfrm>
            <a:off x="6357938" y="2214563"/>
            <a:ext cx="2786062" cy="2286000"/>
          </a:xfrm>
          <a:prstGeom prst="rect">
            <a:avLst/>
          </a:prstGeom>
          <a:noFill/>
          <a:ln w="9525">
            <a:noFill/>
            <a:miter lim="800000"/>
            <a:headEnd/>
            <a:tailEnd/>
          </a:ln>
        </p:spPr>
      </p:pic>
      <p:pic>
        <p:nvPicPr>
          <p:cNvPr id="23561" name="Picture 10" descr="F:\Fotos\Fotos Mina\DSC00759.JPG"/>
          <p:cNvPicPr>
            <a:picLocks noChangeAspect="1" noChangeArrowheads="1"/>
          </p:cNvPicPr>
          <p:nvPr/>
        </p:nvPicPr>
        <p:blipFill>
          <a:blip r:embed="rId4" cstate="print"/>
          <a:srcRect/>
          <a:stretch>
            <a:fillRect/>
          </a:stretch>
        </p:blipFill>
        <p:spPr bwMode="auto">
          <a:xfrm>
            <a:off x="6357938" y="4572000"/>
            <a:ext cx="2786062" cy="2286000"/>
          </a:xfrm>
          <a:prstGeom prst="rect">
            <a:avLst/>
          </a:prstGeom>
          <a:noFill/>
          <a:ln w="9525">
            <a:noFill/>
            <a:miter lim="800000"/>
            <a:headEnd/>
            <a:tailEnd/>
          </a:ln>
        </p:spPr>
      </p:pic>
      <p:sp>
        <p:nvSpPr>
          <p:cNvPr id="10" name="9 Rectángulo"/>
          <p:cNvSpPr>
            <a:spLocks noChangeArrowheads="1"/>
          </p:cNvSpPr>
          <p:nvPr/>
        </p:nvSpPr>
        <p:spPr bwMode="auto">
          <a:xfrm>
            <a:off x="285720" y="548326"/>
            <a:ext cx="5155579" cy="523220"/>
          </a:xfrm>
          <a:prstGeom prst="rect">
            <a:avLst/>
          </a:prstGeom>
          <a:noFill/>
          <a:ln w="9525">
            <a:noFill/>
            <a:miter lim="800000"/>
            <a:headEnd/>
            <a:tailEnd/>
          </a:ln>
        </p:spPr>
        <p:txBody>
          <a:bodyPr wrap="none">
            <a:spAutoFit/>
          </a:bodyPr>
          <a:lstStyle/>
          <a:p>
            <a:r>
              <a:rPr lang="es-CL" sz="2800" b="1" dirty="0" smtClean="0">
                <a:solidFill>
                  <a:schemeClr val="accent1">
                    <a:lumMod val="75000"/>
                  </a:schemeClr>
                </a:solidFill>
                <a:latin typeface="+mj-lt"/>
              </a:rPr>
              <a:t>PROCESO DE TRONADURA</a:t>
            </a:r>
            <a:endParaRPr lang="es-CL" sz="2800" dirty="0">
              <a:solidFill>
                <a:schemeClr val="accent1">
                  <a:lumMod val="75000"/>
                </a:schemeClr>
              </a:solidFill>
              <a:latin typeface="+mj-lt"/>
            </a:endParaRPr>
          </a:p>
        </p:txBody>
      </p:sp>
    </p:spTree>
    <p:extLst>
      <p:ext uri="{BB962C8B-B14F-4D97-AF65-F5344CB8AC3E}">
        <p14:creationId xmlns:p14="http://schemas.microsoft.com/office/powerpoint/2010/main" val="2106479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55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55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5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ChangeArrowheads="1"/>
          </p:cNvSpPr>
          <p:nvPr/>
        </p:nvSpPr>
        <p:spPr bwMode="auto">
          <a:xfrm>
            <a:off x="285750" y="1143000"/>
            <a:ext cx="8501063" cy="3074988"/>
          </a:xfrm>
          <a:prstGeom prst="rect">
            <a:avLst/>
          </a:prstGeom>
          <a:noFill/>
          <a:ln w="9525">
            <a:noFill/>
            <a:miter lim="800000"/>
            <a:headEnd/>
            <a:tailEnd/>
          </a:ln>
        </p:spPr>
        <p:txBody>
          <a:bodyPr lIns="92075" tIns="46038" rIns="92075" bIns="46038">
            <a:spAutoFit/>
          </a:bodyPr>
          <a:lstStyle/>
          <a:p>
            <a:pPr marL="381000" indent="-381000" eaLnBrk="0" hangingPunct="0">
              <a:lnSpc>
                <a:spcPct val="170000"/>
              </a:lnSpc>
              <a:buClr>
                <a:srgbClr val="FF0000"/>
              </a:buClr>
              <a:buSzPct val="120000"/>
              <a:buFont typeface="Arial" pitchFamily="34" charset="0"/>
              <a:buChar char="•"/>
            </a:pPr>
            <a:endParaRPr lang="es-ES_tradnl" sz="1900" b="1">
              <a:solidFill>
                <a:srgbClr val="000099"/>
              </a:solidFill>
              <a:latin typeface="Arial" pitchFamily="34" charset="0"/>
            </a:endParaRPr>
          </a:p>
          <a:p>
            <a:pPr marL="381000" indent="-381000" eaLnBrk="0" hangingPunct="0">
              <a:lnSpc>
                <a:spcPct val="170000"/>
              </a:lnSpc>
              <a:buClr>
                <a:srgbClr val="FF0000"/>
              </a:buClr>
              <a:buSzPct val="120000"/>
            </a:pPr>
            <a:r>
              <a:rPr lang="es-ES_tradnl" sz="1900" b="1">
                <a:solidFill>
                  <a:srgbClr val="000099"/>
                </a:solidFill>
                <a:latin typeface="Arial" pitchFamily="34" charset="0"/>
              </a:rPr>
              <a:t>      </a:t>
            </a:r>
          </a:p>
          <a:p>
            <a:pPr marL="381000" indent="-381000" eaLnBrk="0" hangingPunct="0">
              <a:lnSpc>
                <a:spcPct val="170000"/>
              </a:lnSpc>
              <a:buClr>
                <a:srgbClr val="FF0000"/>
              </a:buClr>
              <a:buSzPct val="120000"/>
            </a:pPr>
            <a:endParaRPr lang="es-ES_tradnl" sz="1900" b="1">
              <a:solidFill>
                <a:srgbClr val="000099"/>
              </a:solidFill>
              <a:latin typeface="Arial" pitchFamily="34" charset="0"/>
            </a:endParaRPr>
          </a:p>
          <a:p>
            <a:pPr marL="381000" indent="-381000" eaLnBrk="0" hangingPunct="0">
              <a:lnSpc>
                <a:spcPct val="170000"/>
              </a:lnSpc>
              <a:buClr>
                <a:srgbClr val="FF0000"/>
              </a:buClr>
              <a:buSzPct val="120000"/>
            </a:pPr>
            <a:endParaRPr lang="es-ES_tradnl" sz="1900" b="1">
              <a:solidFill>
                <a:srgbClr val="000099"/>
              </a:solidFill>
              <a:latin typeface="Arial" pitchFamily="34" charset="0"/>
            </a:endParaRPr>
          </a:p>
          <a:p>
            <a:pPr marL="381000" indent="-381000" eaLnBrk="0" hangingPunct="0">
              <a:lnSpc>
                <a:spcPct val="170000"/>
              </a:lnSpc>
              <a:buClr>
                <a:srgbClr val="FF0000"/>
              </a:buClr>
              <a:buSzPct val="120000"/>
            </a:pPr>
            <a:endParaRPr lang="es-ES_tradnl" sz="1900" b="1">
              <a:solidFill>
                <a:srgbClr val="000099"/>
              </a:solidFill>
              <a:latin typeface="Arial" pitchFamily="34" charset="0"/>
            </a:endParaRPr>
          </a:p>
          <a:p>
            <a:pPr marL="381000" indent="-381000" eaLnBrk="0" hangingPunct="0">
              <a:lnSpc>
                <a:spcPct val="170000"/>
              </a:lnSpc>
              <a:buClr>
                <a:srgbClr val="FF0000"/>
              </a:buClr>
              <a:buSzPct val="120000"/>
            </a:pPr>
            <a:endParaRPr lang="es-ES_tradnl" sz="1900" b="1">
              <a:solidFill>
                <a:srgbClr val="000099"/>
              </a:solidFill>
              <a:latin typeface="Arial" pitchFamily="34" charset="0"/>
            </a:endParaRPr>
          </a:p>
        </p:txBody>
      </p:sp>
      <p:sp>
        <p:nvSpPr>
          <p:cNvPr id="23556" name="3 Rectángulo"/>
          <p:cNvSpPr>
            <a:spLocks noChangeArrowheads="1"/>
          </p:cNvSpPr>
          <p:nvPr/>
        </p:nvSpPr>
        <p:spPr bwMode="auto">
          <a:xfrm>
            <a:off x="0" y="1699520"/>
            <a:ext cx="6357938" cy="5078313"/>
          </a:xfrm>
          <a:prstGeom prst="rect">
            <a:avLst/>
          </a:prstGeom>
          <a:noFill/>
          <a:ln w="9525">
            <a:noFill/>
            <a:miter lim="800000"/>
            <a:headEnd/>
            <a:tailEnd/>
          </a:ln>
        </p:spPr>
        <p:txBody>
          <a:bodyPr>
            <a:spAutoFit/>
          </a:bodyPr>
          <a:lstStyle/>
          <a:p>
            <a:pPr algn="just"/>
            <a:r>
              <a:rPr lang="es-CL" b="1" dirty="0" smtClean="0"/>
              <a:t>Inicio de la tronadura:</a:t>
            </a:r>
            <a:r>
              <a:rPr lang="es-CL" dirty="0" smtClean="0"/>
              <a:t> </a:t>
            </a:r>
          </a:p>
          <a:p>
            <a:pPr algn="just"/>
            <a:r>
              <a:rPr lang="es-CL" dirty="0" smtClean="0"/>
              <a:t>Corresponde al inicio del disparo por parte del personal especializado (en el caso de División Andina, la empresa es Orica). Es muy importante tener presente que toda esta información (día, hora, y sector), debe ser conocida por todo el personal que transite y trabaje en la mina, por lo tanto se debe contar con letreros que indiquen esta información en los lugares de mayor trafico o entrada a la mina. </a:t>
            </a:r>
          </a:p>
          <a:p>
            <a:pPr algn="just"/>
            <a:r>
              <a:rPr lang="es-CL" dirty="0" smtClean="0"/>
              <a:t>Previo a la iniciación del disparo, se debe considerar en forma muy especial lo siguiente:</a:t>
            </a:r>
          </a:p>
          <a:p>
            <a:pPr algn="just">
              <a:buFont typeface="Arial" pitchFamily="34" charset="0"/>
              <a:buChar char="•"/>
            </a:pPr>
            <a:r>
              <a:rPr lang="es-CL" dirty="0" smtClean="0"/>
              <a:t> Chequear que la zona sea evacuada por todo el personal y que los equipos se encuentren a distancia seguras (por proyección de roca).</a:t>
            </a:r>
          </a:p>
          <a:p>
            <a:pPr algn="just">
              <a:buFont typeface="Arial" pitchFamily="34" charset="0"/>
              <a:buChar char="•"/>
            </a:pPr>
            <a:r>
              <a:rPr lang="es-CL" dirty="0" smtClean="0"/>
              <a:t> Utilizar sistemas de aviso mediante sirenas y comunicaciones  radiales.</a:t>
            </a:r>
          </a:p>
          <a:p>
            <a:pPr algn="just">
              <a:buFont typeface="Arial" pitchFamily="34" charset="0"/>
              <a:buChar char="•"/>
            </a:pPr>
            <a:r>
              <a:rPr lang="es-CL" dirty="0" smtClean="0"/>
              <a:t> Iniciar el disparo desde lugares previamente definidos.  </a:t>
            </a:r>
            <a:endParaRPr lang="es-CL" dirty="0"/>
          </a:p>
        </p:txBody>
      </p:sp>
      <p:pic>
        <p:nvPicPr>
          <p:cNvPr id="23558" name="Picture 2" descr="http://www.codelco.cl/educa/images/divisiones/norte/info/f_procesos/CA-225a.jpg"/>
          <p:cNvPicPr>
            <a:picLocks noChangeAspect="1" noChangeArrowheads="1"/>
          </p:cNvPicPr>
          <p:nvPr/>
        </p:nvPicPr>
        <p:blipFill>
          <a:blip r:embed="rId2" cstate="print"/>
          <a:srcRect/>
          <a:stretch>
            <a:fillRect/>
          </a:stretch>
        </p:blipFill>
        <p:spPr bwMode="auto">
          <a:xfrm>
            <a:off x="6357938" y="0"/>
            <a:ext cx="2786062" cy="2171700"/>
          </a:xfrm>
          <a:prstGeom prst="rect">
            <a:avLst/>
          </a:prstGeom>
          <a:noFill/>
          <a:ln w="9525">
            <a:noFill/>
            <a:miter lim="800000"/>
            <a:headEnd/>
            <a:tailEnd/>
          </a:ln>
        </p:spPr>
      </p:pic>
      <p:pic>
        <p:nvPicPr>
          <p:cNvPr id="23559" name="Picture 8" descr="F:\Fotos\Fotos Mina\DSC00761.JPG"/>
          <p:cNvPicPr>
            <a:picLocks noChangeAspect="1" noChangeArrowheads="1"/>
          </p:cNvPicPr>
          <p:nvPr/>
        </p:nvPicPr>
        <p:blipFill>
          <a:blip r:embed="rId3" cstate="print"/>
          <a:srcRect/>
          <a:stretch>
            <a:fillRect/>
          </a:stretch>
        </p:blipFill>
        <p:spPr bwMode="auto">
          <a:xfrm>
            <a:off x="6357938" y="2214563"/>
            <a:ext cx="2786062" cy="2286000"/>
          </a:xfrm>
          <a:prstGeom prst="rect">
            <a:avLst/>
          </a:prstGeom>
          <a:noFill/>
          <a:ln w="9525">
            <a:noFill/>
            <a:miter lim="800000"/>
            <a:headEnd/>
            <a:tailEnd/>
          </a:ln>
        </p:spPr>
      </p:pic>
      <p:pic>
        <p:nvPicPr>
          <p:cNvPr id="23561" name="Picture 10" descr="F:\Fotos\Fotos Mina\DSC00759.JPG"/>
          <p:cNvPicPr>
            <a:picLocks noChangeAspect="1" noChangeArrowheads="1"/>
          </p:cNvPicPr>
          <p:nvPr/>
        </p:nvPicPr>
        <p:blipFill>
          <a:blip r:embed="rId4" cstate="print"/>
          <a:srcRect/>
          <a:stretch>
            <a:fillRect/>
          </a:stretch>
        </p:blipFill>
        <p:spPr bwMode="auto">
          <a:xfrm>
            <a:off x="6357938" y="4572000"/>
            <a:ext cx="2786062" cy="2286000"/>
          </a:xfrm>
          <a:prstGeom prst="rect">
            <a:avLst/>
          </a:prstGeom>
          <a:noFill/>
          <a:ln w="9525">
            <a:noFill/>
            <a:miter lim="800000"/>
            <a:headEnd/>
            <a:tailEnd/>
          </a:ln>
        </p:spPr>
      </p:pic>
      <p:sp>
        <p:nvSpPr>
          <p:cNvPr id="10" name="9 Rectángulo"/>
          <p:cNvSpPr>
            <a:spLocks noChangeArrowheads="1"/>
          </p:cNvSpPr>
          <p:nvPr/>
        </p:nvSpPr>
        <p:spPr bwMode="auto">
          <a:xfrm>
            <a:off x="285720" y="548326"/>
            <a:ext cx="5155579" cy="523220"/>
          </a:xfrm>
          <a:prstGeom prst="rect">
            <a:avLst/>
          </a:prstGeom>
          <a:noFill/>
          <a:ln w="9525">
            <a:noFill/>
            <a:miter lim="800000"/>
            <a:headEnd/>
            <a:tailEnd/>
          </a:ln>
        </p:spPr>
        <p:txBody>
          <a:bodyPr wrap="none">
            <a:spAutoFit/>
          </a:bodyPr>
          <a:lstStyle/>
          <a:p>
            <a:r>
              <a:rPr lang="es-CL" sz="2800" b="1" dirty="0" smtClean="0">
                <a:solidFill>
                  <a:schemeClr val="accent1">
                    <a:lumMod val="75000"/>
                  </a:schemeClr>
                </a:solidFill>
                <a:latin typeface="+mj-lt"/>
              </a:rPr>
              <a:t>PROCESO DE TRONADURA</a:t>
            </a:r>
            <a:endParaRPr lang="es-CL" sz="2800" dirty="0">
              <a:solidFill>
                <a:schemeClr val="accent1">
                  <a:lumMod val="75000"/>
                </a:schemeClr>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55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55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5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ChangeArrowheads="1"/>
          </p:cNvSpPr>
          <p:nvPr/>
        </p:nvSpPr>
        <p:spPr bwMode="auto">
          <a:xfrm>
            <a:off x="285750" y="1143000"/>
            <a:ext cx="8501063" cy="3074988"/>
          </a:xfrm>
          <a:prstGeom prst="rect">
            <a:avLst/>
          </a:prstGeom>
          <a:noFill/>
          <a:ln w="9525">
            <a:noFill/>
            <a:miter lim="800000"/>
            <a:headEnd/>
            <a:tailEnd/>
          </a:ln>
        </p:spPr>
        <p:txBody>
          <a:bodyPr lIns="92075" tIns="46038" rIns="92075" bIns="46038">
            <a:spAutoFit/>
          </a:bodyPr>
          <a:lstStyle/>
          <a:p>
            <a:pPr marL="381000" indent="-381000" eaLnBrk="0" hangingPunct="0">
              <a:lnSpc>
                <a:spcPct val="170000"/>
              </a:lnSpc>
              <a:buClr>
                <a:srgbClr val="FF0000"/>
              </a:buClr>
              <a:buSzPct val="120000"/>
              <a:buFont typeface="Arial" pitchFamily="34" charset="0"/>
              <a:buChar char="•"/>
            </a:pPr>
            <a:endParaRPr lang="es-ES_tradnl" sz="1900" b="1">
              <a:solidFill>
                <a:srgbClr val="000099"/>
              </a:solidFill>
              <a:latin typeface="Arial" pitchFamily="34" charset="0"/>
            </a:endParaRPr>
          </a:p>
          <a:p>
            <a:pPr marL="381000" indent="-381000" eaLnBrk="0" hangingPunct="0">
              <a:lnSpc>
                <a:spcPct val="170000"/>
              </a:lnSpc>
              <a:buClr>
                <a:srgbClr val="FF0000"/>
              </a:buClr>
              <a:buSzPct val="120000"/>
            </a:pPr>
            <a:r>
              <a:rPr lang="es-ES_tradnl" sz="1900" b="1">
                <a:solidFill>
                  <a:srgbClr val="000099"/>
                </a:solidFill>
                <a:latin typeface="Arial" pitchFamily="34" charset="0"/>
              </a:rPr>
              <a:t>      </a:t>
            </a:r>
          </a:p>
          <a:p>
            <a:pPr marL="381000" indent="-381000" eaLnBrk="0" hangingPunct="0">
              <a:lnSpc>
                <a:spcPct val="170000"/>
              </a:lnSpc>
              <a:buClr>
                <a:srgbClr val="FF0000"/>
              </a:buClr>
              <a:buSzPct val="120000"/>
            </a:pPr>
            <a:endParaRPr lang="es-ES_tradnl" sz="1900" b="1">
              <a:solidFill>
                <a:srgbClr val="000099"/>
              </a:solidFill>
              <a:latin typeface="Arial" pitchFamily="34" charset="0"/>
            </a:endParaRPr>
          </a:p>
          <a:p>
            <a:pPr marL="381000" indent="-381000" eaLnBrk="0" hangingPunct="0">
              <a:lnSpc>
                <a:spcPct val="170000"/>
              </a:lnSpc>
              <a:buClr>
                <a:srgbClr val="FF0000"/>
              </a:buClr>
              <a:buSzPct val="120000"/>
            </a:pPr>
            <a:endParaRPr lang="es-ES_tradnl" sz="1900" b="1">
              <a:solidFill>
                <a:srgbClr val="000099"/>
              </a:solidFill>
              <a:latin typeface="Arial" pitchFamily="34" charset="0"/>
            </a:endParaRPr>
          </a:p>
          <a:p>
            <a:pPr marL="381000" indent="-381000" eaLnBrk="0" hangingPunct="0">
              <a:lnSpc>
                <a:spcPct val="170000"/>
              </a:lnSpc>
              <a:buClr>
                <a:srgbClr val="FF0000"/>
              </a:buClr>
              <a:buSzPct val="120000"/>
            </a:pPr>
            <a:endParaRPr lang="es-ES_tradnl" sz="1900" b="1">
              <a:solidFill>
                <a:srgbClr val="000099"/>
              </a:solidFill>
              <a:latin typeface="Arial" pitchFamily="34" charset="0"/>
            </a:endParaRPr>
          </a:p>
          <a:p>
            <a:pPr marL="381000" indent="-381000" eaLnBrk="0" hangingPunct="0">
              <a:lnSpc>
                <a:spcPct val="170000"/>
              </a:lnSpc>
              <a:buClr>
                <a:srgbClr val="FF0000"/>
              </a:buClr>
              <a:buSzPct val="120000"/>
            </a:pPr>
            <a:endParaRPr lang="es-ES_tradnl" sz="1900" b="1">
              <a:solidFill>
                <a:srgbClr val="000099"/>
              </a:solidFill>
              <a:latin typeface="Arial" pitchFamily="34" charset="0"/>
            </a:endParaRPr>
          </a:p>
        </p:txBody>
      </p:sp>
      <p:sp>
        <p:nvSpPr>
          <p:cNvPr id="23556" name="3 Rectángulo"/>
          <p:cNvSpPr>
            <a:spLocks noChangeArrowheads="1"/>
          </p:cNvSpPr>
          <p:nvPr/>
        </p:nvSpPr>
        <p:spPr bwMode="auto">
          <a:xfrm>
            <a:off x="0" y="1643050"/>
            <a:ext cx="6357938" cy="5078313"/>
          </a:xfrm>
          <a:prstGeom prst="rect">
            <a:avLst/>
          </a:prstGeom>
          <a:noFill/>
          <a:ln w="9525">
            <a:noFill/>
            <a:miter lim="800000"/>
            <a:headEnd/>
            <a:tailEnd/>
          </a:ln>
        </p:spPr>
        <p:txBody>
          <a:bodyPr>
            <a:spAutoFit/>
          </a:bodyPr>
          <a:lstStyle/>
          <a:p>
            <a:pPr algn="just">
              <a:buFont typeface="Arial" pitchFamily="34" charset="0"/>
              <a:buChar char="•"/>
            </a:pPr>
            <a:r>
              <a:rPr lang="es-CL" dirty="0" smtClean="0"/>
              <a:t> Realizar el disparo de acuerdo con la autorización del encargado de tronadura y una vez que el jefe de turno haya entregado evacuada la mina.</a:t>
            </a:r>
          </a:p>
          <a:p>
            <a:pPr algn="just"/>
            <a:endParaRPr lang="es-CL" dirty="0" smtClean="0"/>
          </a:p>
          <a:p>
            <a:pPr algn="just"/>
            <a:r>
              <a:rPr lang="es-CL" b="1" dirty="0" smtClean="0"/>
              <a:t>Chequeo de la tronadura </a:t>
            </a:r>
          </a:p>
          <a:p>
            <a:pPr algn="just"/>
            <a:r>
              <a:rPr lang="es-CL" dirty="0" smtClean="0"/>
              <a:t>Es</a:t>
            </a:r>
            <a:r>
              <a:rPr lang="es-CL" b="1" dirty="0" smtClean="0"/>
              <a:t> </a:t>
            </a:r>
            <a:r>
              <a:rPr lang="es-CL" dirty="0" smtClean="0"/>
              <a:t>la</a:t>
            </a:r>
            <a:r>
              <a:rPr lang="es-CL" b="1" dirty="0" smtClean="0"/>
              <a:t> </a:t>
            </a:r>
            <a:r>
              <a:rPr lang="es-CL" dirty="0" smtClean="0"/>
              <a:t>etapa</a:t>
            </a:r>
            <a:r>
              <a:rPr lang="es-CL" b="1" dirty="0" smtClean="0"/>
              <a:t> </a:t>
            </a:r>
            <a:r>
              <a:rPr lang="es-CL" dirty="0" smtClean="0"/>
              <a:t>final de la tronadura, en la que se debe tener presente lo siguiente:</a:t>
            </a:r>
          </a:p>
          <a:p>
            <a:pPr algn="just">
              <a:buFont typeface="Arial" pitchFamily="34" charset="0"/>
              <a:buChar char="•"/>
            </a:pPr>
            <a:r>
              <a:rPr lang="es-CL" dirty="0" smtClean="0"/>
              <a:t> Iniciado el disparo, ingresar al área de tronadura una vez disipados los humos y gases.</a:t>
            </a:r>
          </a:p>
          <a:p>
            <a:pPr algn="just">
              <a:buFont typeface="Arial" pitchFamily="34" charset="0"/>
              <a:buChar char="•"/>
            </a:pPr>
            <a:r>
              <a:rPr lang="es-CL" dirty="0" smtClean="0"/>
              <a:t> Revisar la zona tronada, en caso de cualquier anomalía (TQ), verificar y avisar.</a:t>
            </a:r>
          </a:p>
          <a:p>
            <a:pPr algn="just">
              <a:buFont typeface="Arial" pitchFamily="34" charset="0"/>
              <a:buChar char="•"/>
            </a:pPr>
            <a:r>
              <a:rPr lang="es-CL" dirty="0" smtClean="0"/>
              <a:t> Avisar al jefe de turno que la tronadura se realizo sin novedad y que se pueden iniciar las operaciones mineras.</a:t>
            </a:r>
          </a:p>
          <a:p>
            <a:pPr algn="just"/>
            <a:r>
              <a:rPr lang="es-CL" dirty="0" smtClean="0"/>
              <a:t> </a:t>
            </a:r>
            <a:r>
              <a:rPr lang="es-CL" b="1" dirty="0" smtClean="0"/>
              <a:t>Notas. </a:t>
            </a:r>
            <a:r>
              <a:rPr lang="es-CL" dirty="0" smtClean="0"/>
              <a:t>En</a:t>
            </a:r>
            <a:r>
              <a:rPr lang="es-CL" b="1" dirty="0" smtClean="0"/>
              <a:t> </a:t>
            </a:r>
            <a:r>
              <a:rPr lang="es-CL" dirty="0" smtClean="0"/>
              <a:t>minas</a:t>
            </a:r>
            <a:r>
              <a:rPr lang="es-CL" b="1" dirty="0" smtClean="0"/>
              <a:t> </a:t>
            </a:r>
            <a:r>
              <a:rPr lang="es-CL" dirty="0" smtClean="0"/>
              <a:t>a rajo abierto, nunca se deben realizar disparos sin luz natural (la ley lo impide).</a:t>
            </a:r>
          </a:p>
          <a:p>
            <a:pPr algn="just"/>
            <a:r>
              <a:rPr lang="es-CL" dirty="0" smtClean="0"/>
              <a:t>Para las tronaduras, siempre se aprovecha de ocupar los tiempos muertos (por </a:t>
            </a:r>
            <a:r>
              <a:rPr lang="es-CL" dirty="0" err="1" smtClean="0"/>
              <a:t>ej</a:t>
            </a:r>
            <a:r>
              <a:rPr lang="es-CL" dirty="0" smtClean="0"/>
              <a:t>,. La colación), </a:t>
            </a:r>
            <a:r>
              <a:rPr lang="es-CL" b="1" dirty="0" smtClean="0"/>
              <a:t> </a:t>
            </a:r>
            <a:r>
              <a:rPr lang="es-CL" dirty="0" smtClean="0"/>
              <a:t>  </a:t>
            </a:r>
            <a:r>
              <a:rPr lang="es-CL" b="1" dirty="0" smtClean="0"/>
              <a:t> </a:t>
            </a:r>
            <a:endParaRPr lang="es-CL" b="1" dirty="0"/>
          </a:p>
        </p:txBody>
      </p:sp>
      <p:pic>
        <p:nvPicPr>
          <p:cNvPr id="23558" name="Picture 2" descr="http://www.codelco.cl/educa/images/divisiones/norte/info/f_procesos/CA-225a.jpg"/>
          <p:cNvPicPr>
            <a:picLocks noChangeAspect="1" noChangeArrowheads="1"/>
          </p:cNvPicPr>
          <p:nvPr/>
        </p:nvPicPr>
        <p:blipFill>
          <a:blip r:embed="rId2" cstate="print"/>
          <a:srcRect/>
          <a:stretch>
            <a:fillRect/>
          </a:stretch>
        </p:blipFill>
        <p:spPr bwMode="auto">
          <a:xfrm>
            <a:off x="6357938" y="0"/>
            <a:ext cx="2786062" cy="2171700"/>
          </a:xfrm>
          <a:prstGeom prst="rect">
            <a:avLst/>
          </a:prstGeom>
          <a:noFill/>
          <a:ln w="9525">
            <a:noFill/>
            <a:miter lim="800000"/>
            <a:headEnd/>
            <a:tailEnd/>
          </a:ln>
        </p:spPr>
      </p:pic>
      <p:pic>
        <p:nvPicPr>
          <p:cNvPr id="23559" name="Picture 8" descr="F:\Fotos\Fotos Mina\DSC00761.JPG"/>
          <p:cNvPicPr>
            <a:picLocks noChangeAspect="1" noChangeArrowheads="1"/>
          </p:cNvPicPr>
          <p:nvPr/>
        </p:nvPicPr>
        <p:blipFill>
          <a:blip r:embed="rId3" cstate="print"/>
          <a:srcRect/>
          <a:stretch>
            <a:fillRect/>
          </a:stretch>
        </p:blipFill>
        <p:spPr bwMode="auto">
          <a:xfrm>
            <a:off x="6357938" y="2214563"/>
            <a:ext cx="2786062" cy="2286000"/>
          </a:xfrm>
          <a:prstGeom prst="rect">
            <a:avLst/>
          </a:prstGeom>
          <a:noFill/>
          <a:ln w="9525">
            <a:noFill/>
            <a:miter lim="800000"/>
            <a:headEnd/>
            <a:tailEnd/>
          </a:ln>
        </p:spPr>
      </p:pic>
      <p:pic>
        <p:nvPicPr>
          <p:cNvPr id="23561" name="Picture 10" descr="F:\Fotos\Fotos Mina\DSC00759.JPG"/>
          <p:cNvPicPr>
            <a:picLocks noChangeAspect="1" noChangeArrowheads="1"/>
          </p:cNvPicPr>
          <p:nvPr/>
        </p:nvPicPr>
        <p:blipFill>
          <a:blip r:embed="rId4" cstate="print"/>
          <a:srcRect/>
          <a:stretch>
            <a:fillRect/>
          </a:stretch>
        </p:blipFill>
        <p:spPr bwMode="auto">
          <a:xfrm>
            <a:off x="6357938" y="4572000"/>
            <a:ext cx="2786062" cy="2286000"/>
          </a:xfrm>
          <a:prstGeom prst="rect">
            <a:avLst/>
          </a:prstGeom>
          <a:noFill/>
          <a:ln w="9525">
            <a:noFill/>
            <a:miter lim="800000"/>
            <a:headEnd/>
            <a:tailEnd/>
          </a:ln>
        </p:spPr>
      </p:pic>
      <p:sp>
        <p:nvSpPr>
          <p:cNvPr id="10" name="9 Rectángulo"/>
          <p:cNvSpPr>
            <a:spLocks noChangeArrowheads="1"/>
          </p:cNvSpPr>
          <p:nvPr/>
        </p:nvSpPr>
        <p:spPr bwMode="auto">
          <a:xfrm>
            <a:off x="285720" y="548326"/>
            <a:ext cx="5155579" cy="523220"/>
          </a:xfrm>
          <a:prstGeom prst="rect">
            <a:avLst/>
          </a:prstGeom>
          <a:noFill/>
          <a:ln w="9525">
            <a:noFill/>
            <a:miter lim="800000"/>
            <a:headEnd/>
            <a:tailEnd/>
          </a:ln>
        </p:spPr>
        <p:txBody>
          <a:bodyPr wrap="none">
            <a:spAutoFit/>
          </a:bodyPr>
          <a:lstStyle/>
          <a:p>
            <a:r>
              <a:rPr lang="es-CL" sz="2800" b="1" dirty="0" smtClean="0">
                <a:solidFill>
                  <a:schemeClr val="accent1">
                    <a:lumMod val="75000"/>
                  </a:schemeClr>
                </a:solidFill>
                <a:latin typeface="+mj-lt"/>
              </a:rPr>
              <a:t>PROCESO DE TRONADURA</a:t>
            </a:r>
            <a:endParaRPr lang="es-CL" sz="2800" dirty="0">
              <a:solidFill>
                <a:schemeClr val="accent1">
                  <a:lumMod val="75000"/>
                </a:schemeClr>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55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55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5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ChangeArrowheads="1"/>
          </p:cNvSpPr>
          <p:nvPr/>
        </p:nvSpPr>
        <p:spPr bwMode="auto">
          <a:xfrm>
            <a:off x="285750" y="1143000"/>
            <a:ext cx="8501063" cy="3074988"/>
          </a:xfrm>
          <a:prstGeom prst="rect">
            <a:avLst/>
          </a:prstGeom>
          <a:noFill/>
          <a:ln w="9525">
            <a:noFill/>
            <a:miter lim="800000"/>
            <a:headEnd/>
            <a:tailEnd/>
          </a:ln>
        </p:spPr>
        <p:txBody>
          <a:bodyPr lIns="92075" tIns="46038" rIns="92075" bIns="46038">
            <a:spAutoFit/>
          </a:bodyPr>
          <a:lstStyle/>
          <a:p>
            <a:pPr marL="381000" indent="-381000" eaLnBrk="0" hangingPunct="0">
              <a:lnSpc>
                <a:spcPct val="170000"/>
              </a:lnSpc>
              <a:buClr>
                <a:srgbClr val="FF0000"/>
              </a:buClr>
              <a:buSzPct val="120000"/>
              <a:buFont typeface="Arial" pitchFamily="34" charset="0"/>
              <a:buChar char="•"/>
            </a:pPr>
            <a:endParaRPr lang="es-ES_tradnl" sz="1900" b="1">
              <a:solidFill>
                <a:srgbClr val="000099"/>
              </a:solidFill>
              <a:latin typeface="Arial" pitchFamily="34" charset="0"/>
            </a:endParaRPr>
          </a:p>
          <a:p>
            <a:pPr marL="381000" indent="-381000" eaLnBrk="0" hangingPunct="0">
              <a:lnSpc>
                <a:spcPct val="170000"/>
              </a:lnSpc>
              <a:buClr>
                <a:srgbClr val="FF0000"/>
              </a:buClr>
              <a:buSzPct val="120000"/>
            </a:pPr>
            <a:r>
              <a:rPr lang="es-ES_tradnl" sz="1900" b="1">
                <a:solidFill>
                  <a:srgbClr val="000099"/>
                </a:solidFill>
                <a:latin typeface="Arial" pitchFamily="34" charset="0"/>
              </a:rPr>
              <a:t>      </a:t>
            </a:r>
          </a:p>
          <a:p>
            <a:pPr marL="381000" indent="-381000" eaLnBrk="0" hangingPunct="0">
              <a:lnSpc>
                <a:spcPct val="170000"/>
              </a:lnSpc>
              <a:buClr>
                <a:srgbClr val="FF0000"/>
              </a:buClr>
              <a:buSzPct val="120000"/>
            </a:pPr>
            <a:endParaRPr lang="es-ES_tradnl" sz="1900" b="1">
              <a:solidFill>
                <a:srgbClr val="000099"/>
              </a:solidFill>
              <a:latin typeface="Arial" pitchFamily="34" charset="0"/>
            </a:endParaRPr>
          </a:p>
          <a:p>
            <a:pPr marL="381000" indent="-381000" eaLnBrk="0" hangingPunct="0">
              <a:lnSpc>
                <a:spcPct val="170000"/>
              </a:lnSpc>
              <a:buClr>
                <a:srgbClr val="FF0000"/>
              </a:buClr>
              <a:buSzPct val="120000"/>
            </a:pPr>
            <a:endParaRPr lang="es-ES_tradnl" sz="1900" b="1">
              <a:solidFill>
                <a:srgbClr val="000099"/>
              </a:solidFill>
              <a:latin typeface="Arial" pitchFamily="34" charset="0"/>
            </a:endParaRPr>
          </a:p>
          <a:p>
            <a:pPr marL="381000" indent="-381000" eaLnBrk="0" hangingPunct="0">
              <a:lnSpc>
                <a:spcPct val="170000"/>
              </a:lnSpc>
              <a:buClr>
                <a:srgbClr val="FF0000"/>
              </a:buClr>
              <a:buSzPct val="120000"/>
            </a:pPr>
            <a:endParaRPr lang="es-ES_tradnl" sz="1900" b="1">
              <a:solidFill>
                <a:srgbClr val="000099"/>
              </a:solidFill>
              <a:latin typeface="Arial" pitchFamily="34" charset="0"/>
            </a:endParaRPr>
          </a:p>
          <a:p>
            <a:pPr marL="381000" indent="-381000" eaLnBrk="0" hangingPunct="0">
              <a:lnSpc>
                <a:spcPct val="170000"/>
              </a:lnSpc>
              <a:buClr>
                <a:srgbClr val="FF0000"/>
              </a:buClr>
              <a:buSzPct val="120000"/>
            </a:pPr>
            <a:endParaRPr lang="es-ES_tradnl" sz="1900" b="1">
              <a:solidFill>
                <a:srgbClr val="000099"/>
              </a:solidFill>
              <a:latin typeface="Arial" pitchFamily="34" charset="0"/>
            </a:endParaRPr>
          </a:p>
        </p:txBody>
      </p:sp>
      <p:sp>
        <p:nvSpPr>
          <p:cNvPr id="23556" name="3 Rectángulo"/>
          <p:cNvSpPr>
            <a:spLocks noChangeArrowheads="1"/>
          </p:cNvSpPr>
          <p:nvPr/>
        </p:nvSpPr>
        <p:spPr bwMode="auto">
          <a:xfrm>
            <a:off x="0" y="1643050"/>
            <a:ext cx="6357938" cy="1477328"/>
          </a:xfrm>
          <a:prstGeom prst="rect">
            <a:avLst/>
          </a:prstGeom>
          <a:noFill/>
          <a:ln w="9525">
            <a:noFill/>
            <a:miter lim="800000"/>
            <a:headEnd/>
            <a:tailEnd/>
          </a:ln>
        </p:spPr>
        <p:txBody>
          <a:bodyPr>
            <a:spAutoFit/>
          </a:bodyPr>
          <a:lstStyle/>
          <a:p>
            <a:pPr algn="just">
              <a:buFont typeface="Arial" pitchFamily="34" charset="0"/>
              <a:buChar char="•"/>
            </a:pPr>
            <a:r>
              <a:rPr lang="es-CL" dirty="0" smtClean="0"/>
              <a:t> Cuando el jefe de tronadura entrega al Jefe de turno la tronadura sin novedad, este procede a llamar por radio a cada loro comunicando el retiro del lugar para dejar libre el acceso </a:t>
            </a:r>
            <a:r>
              <a:rPr lang="es-CL" dirty="0" smtClean="0"/>
              <a:t>nuevamente</a:t>
            </a:r>
            <a:r>
              <a:rPr lang="es-CL" dirty="0" smtClean="0"/>
              <a:t>.</a:t>
            </a:r>
          </a:p>
          <a:p>
            <a:pPr algn="just"/>
            <a:r>
              <a:rPr lang="es-CL" dirty="0" smtClean="0"/>
              <a:t> </a:t>
            </a:r>
            <a:endParaRPr lang="es-CL" b="1" dirty="0"/>
          </a:p>
        </p:txBody>
      </p:sp>
      <p:pic>
        <p:nvPicPr>
          <p:cNvPr id="23558" name="Picture 2" descr="http://www.codelco.cl/educa/images/divisiones/norte/info/f_procesos/CA-225a.jpg"/>
          <p:cNvPicPr>
            <a:picLocks noChangeAspect="1" noChangeArrowheads="1"/>
          </p:cNvPicPr>
          <p:nvPr/>
        </p:nvPicPr>
        <p:blipFill>
          <a:blip r:embed="rId2" cstate="print"/>
          <a:srcRect/>
          <a:stretch>
            <a:fillRect/>
          </a:stretch>
        </p:blipFill>
        <p:spPr bwMode="auto">
          <a:xfrm>
            <a:off x="6357938" y="0"/>
            <a:ext cx="2786062" cy="2171700"/>
          </a:xfrm>
          <a:prstGeom prst="rect">
            <a:avLst/>
          </a:prstGeom>
          <a:noFill/>
          <a:ln w="9525">
            <a:noFill/>
            <a:miter lim="800000"/>
            <a:headEnd/>
            <a:tailEnd/>
          </a:ln>
        </p:spPr>
      </p:pic>
      <p:pic>
        <p:nvPicPr>
          <p:cNvPr id="23559" name="Picture 8" descr="F:\Fotos\Fotos Mina\DSC00761.JPG"/>
          <p:cNvPicPr>
            <a:picLocks noChangeAspect="1" noChangeArrowheads="1"/>
          </p:cNvPicPr>
          <p:nvPr/>
        </p:nvPicPr>
        <p:blipFill>
          <a:blip r:embed="rId3" cstate="print"/>
          <a:srcRect/>
          <a:stretch>
            <a:fillRect/>
          </a:stretch>
        </p:blipFill>
        <p:spPr bwMode="auto">
          <a:xfrm>
            <a:off x="6357938" y="2214563"/>
            <a:ext cx="2786062" cy="2286000"/>
          </a:xfrm>
          <a:prstGeom prst="rect">
            <a:avLst/>
          </a:prstGeom>
          <a:noFill/>
          <a:ln w="9525">
            <a:noFill/>
            <a:miter lim="800000"/>
            <a:headEnd/>
            <a:tailEnd/>
          </a:ln>
        </p:spPr>
      </p:pic>
      <p:pic>
        <p:nvPicPr>
          <p:cNvPr id="23561" name="Picture 10" descr="F:\Fotos\Fotos Mina\DSC00759.JPG"/>
          <p:cNvPicPr>
            <a:picLocks noChangeAspect="1" noChangeArrowheads="1"/>
          </p:cNvPicPr>
          <p:nvPr/>
        </p:nvPicPr>
        <p:blipFill>
          <a:blip r:embed="rId4" cstate="print"/>
          <a:srcRect/>
          <a:stretch>
            <a:fillRect/>
          </a:stretch>
        </p:blipFill>
        <p:spPr bwMode="auto">
          <a:xfrm>
            <a:off x="6357938" y="4572000"/>
            <a:ext cx="2786062" cy="2286000"/>
          </a:xfrm>
          <a:prstGeom prst="rect">
            <a:avLst/>
          </a:prstGeom>
          <a:noFill/>
          <a:ln w="9525">
            <a:noFill/>
            <a:miter lim="800000"/>
            <a:headEnd/>
            <a:tailEnd/>
          </a:ln>
        </p:spPr>
      </p:pic>
      <p:sp>
        <p:nvSpPr>
          <p:cNvPr id="10" name="9 Rectángulo"/>
          <p:cNvSpPr>
            <a:spLocks noChangeArrowheads="1"/>
          </p:cNvSpPr>
          <p:nvPr/>
        </p:nvSpPr>
        <p:spPr bwMode="auto">
          <a:xfrm>
            <a:off x="285720" y="548326"/>
            <a:ext cx="5155579" cy="523220"/>
          </a:xfrm>
          <a:prstGeom prst="rect">
            <a:avLst/>
          </a:prstGeom>
          <a:noFill/>
          <a:ln w="9525">
            <a:noFill/>
            <a:miter lim="800000"/>
            <a:headEnd/>
            <a:tailEnd/>
          </a:ln>
        </p:spPr>
        <p:txBody>
          <a:bodyPr wrap="none">
            <a:spAutoFit/>
          </a:bodyPr>
          <a:lstStyle/>
          <a:p>
            <a:r>
              <a:rPr lang="es-CL" sz="2800" b="1" dirty="0" smtClean="0">
                <a:solidFill>
                  <a:schemeClr val="accent1">
                    <a:lumMod val="75000"/>
                  </a:schemeClr>
                </a:solidFill>
                <a:latin typeface="+mj-lt"/>
              </a:rPr>
              <a:t>PROCESO DE TRONADURA</a:t>
            </a:r>
            <a:endParaRPr lang="es-CL" sz="2800" dirty="0">
              <a:solidFill>
                <a:schemeClr val="accent1">
                  <a:lumMod val="75000"/>
                </a:schemeClr>
              </a:solidFill>
              <a:latin typeface="+mj-lt"/>
            </a:endParaRPr>
          </a:p>
        </p:txBody>
      </p:sp>
    </p:spTree>
    <p:extLst>
      <p:ext uri="{BB962C8B-B14F-4D97-AF65-F5344CB8AC3E}">
        <p14:creationId xmlns:p14="http://schemas.microsoft.com/office/powerpoint/2010/main" val="1930884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55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55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5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ChangeArrowheads="1"/>
          </p:cNvSpPr>
          <p:nvPr/>
        </p:nvSpPr>
        <p:spPr bwMode="auto">
          <a:xfrm>
            <a:off x="285750" y="1143000"/>
            <a:ext cx="8501063" cy="3074988"/>
          </a:xfrm>
          <a:prstGeom prst="rect">
            <a:avLst/>
          </a:prstGeom>
          <a:noFill/>
          <a:ln w="9525">
            <a:noFill/>
            <a:miter lim="800000"/>
            <a:headEnd/>
            <a:tailEnd/>
          </a:ln>
        </p:spPr>
        <p:txBody>
          <a:bodyPr lIns="92075" tIns="46038" rIns="92075" bIns="46038">
            <a:spAutoFit/>
          </a:bodyPr>
          <a:lstStyle/>
          <a:p>
            <a:pPr marL="381000" indent="-381000" eaLnBrk="0" hangingPunct="0">
              <a:lnSpc>
                <a:spcPct val="170000"/>
              </a:lnSpc>
              <a:buClr>
                <a:srgbClr val="FF0000"/>
              </a:buClr>
              <a:buSzPct val="120000"/>
              <a:buFont typeface="Arial" pitchFamily="34" charset="0"/>
              <a:buChar char="•"/>
            </a:pPr>
            <a:endParaRPr lang="es-ES_tradnl" sz="1900" b="1">
              <a:solidFill>
                <a:srgbClr val="000099"/>
              </a:solidFill>
              <a:latin typeface="Arial" pitchFamily="34" charset="0"/>
            </a:endParaRPr>
          </a:p>
          <a:p>
            <a:pPr marL="381000" indent="-381000" eaLnBrk="0" hangingPunct="0">
              <a:lnSpc>
                <a:spcPct val="170000"/>
              </a:lnSpc>
              <a:buClr>
                <a:srgbClr val="FF0000"/>
              </a:buClr>
              <a:buSzPct val="120000"/>
            </a:pPr>
            <a:r>
              <a:rPr lang="es-ES_tradnl" sz="1900" b="1">
                <a:solidFill>
                  <a:srgbClr val="000099"/>
                </a:solidFill>
                <a:latin typeface="Arial" pitchFamily="34" charset="0"/>
              </a:rPr>
              <a:t>      </a:t>
            </a:r>
          </a:p>
          <a:p>
            <a:pPr marL="381000" indent="-381000" eaLnBrk="0" hangingPunct="0">
              <a:lnSpc>
                <a:spcPct val="170000"/>
              </a:lnSpc>
              <a:buClr>
                <a:srgbClr val="FF0000"/>
              </a:buClr>
              <a:buSzPct val="120000"/>
            </a:pPr>
            <a:endParaRPr lang="es-ES_tradnl" sz="1900" b="1">
              <a:solidFill>
                <a:srgbClr val="000099"/>
              </a:solidFill>
              <a:latin typeface="Arial" pitchFamily="34" charset="0"/>
            </a:endParaRPr>
          </a:p>
          <a:p>
            <a:pPr marL="381000" indent="-381000" eaLnBrk="0" hangingPunct="0">
              <a:lnSpc>
                <a:spcPct val="170000"/>
              </a:lnSpc>
              <a:buClr>
                <a:srgbClr val="FF0000"/>
              </a:buClr>
              <a:buSzPct val="120000"/>
            </a:pPr>
            <a:endParaRPr lang="es-ES_tradnl" sz="1900" b="1">
              <a:solidFill>
                <a:srgbClr val="000099"/>
              </a:solidFill>
              <a:latin typeface="Arial" pitchFamily="34" charset="0"/>
            </a:endParaRPr>
          </a:p>
          <a:p>
            <a:pPr marL="381000" indent="-381000" eaLnBrk="0" hangingPunct="0">
              <a:lnSpc>
                <a:spcPct val="170000"/>
              </a:lnSpc>
              <a:buClr>
                <a:srgbClr val="FF0000"/>
              </a:buClr>
              <a:buSzPct val="120000"/>
            </a:pPr>
            <a:endParaRPr lang="es-ES_tradnl" sz="1900" b="1">
              <a:solidFill>
                <a:srgbClr val="000099"/>
              </a:solidFill>
              <a:latin typeface="Arial" pitchFamily="34" charset="0"/>
            </a:endParaRPr>
          </a:p>
          <a:p>
            <a:pPr marL="381000" indent="-381000" eaLnBrk="0" hangingPunct="0">
              <a:lnSpc>
                <a:spcPct val="170000"/>
              </a:lnSpc>
              <a:buClr>
                <a:srgbClr val="FF0000"/>
              </a:buClr>
              <a:buSzPct val="120000"/>
            </a:pPr>
            <a:endParaRPr lang="es-ES_tradnl" sz="1900" b="1">
              <a:solidFill>
                <a:srgbClr val="000099"/>
              </a:solidFill>
              <a:latin typeface="Arial" pitchFamily="34" charset="0"/>
            </a:endParaRPr>
          </a:p>
        </p:txBody>
      </p:sp>
      <p:sp>
        <p:nvSpPr>
          <p:cNvPr id="7" name="6 Rectángulo"/>
          <p:cNvSpPr/>
          <p:nvPr/>
        </p:nvSpPr>
        <p:spPr>
          <a:xfrm>
            <a:off x="142875" y="220784"/>
            <a:ext cx="4572000" cy="707886"/>
          </a:xfrm>
          <a:prstGeom prst="rect">
            <a:avLst/>
          </a:prstGeom>
        </p:spPr>
        <p:txBody>
          <a:bodyPr>
            <a:spAutoFit/>
          </a:bodyPr>
          <a:lstStyle/>
          <a:p>
            <a:pPr>
              <a:defRPr/>
            </a:pPr>
            <a:r>
              <a:rPr lang="es-ES_tradnl" sz="2000" b="1" dirty="0" smtClean="0">
                <a:solidFill>
                  <a:srgbClr val="000099"/>
                </a:solidFill>
                <a:effectLst>
                  <a:outerShdw blurRad="38100" dist="38100" dir="2700000" algn="tl">
                    <a:srgbClr val="000000"/>
                  </a:outerShdw>
                </a:effectLst>
                <a:latin typeface="Arial Black" pitchFamily="34" charset="0"/>
              </a:rPr>
              <a:t>PROCESOS DE OPERACIÓN Y MANTENIMIENTO</a:t>
            </a:r>
            <a:endParaRPr lang="es-CL" sz="2000" dirty="0"/>
          </a:p>
        </p:txBody>
      </p:sp>
      <p:pic>
        <p:nvPicPr>
          <p:cNvPr id="15364" name="Picture 2" descr="C:\Users\enrique\Desktop\tronaduras\Imagen 459.jpg"/>
          <p:cNvPicPr>
            <a:picLocks noChangeAspect="1" noChangeArrowheads="1"/>
          </p:cNvPicPr>
          <p:nvPr/>
        </p:nvPicPr>
        <p:blipFill>
          <a:blip r:embed="rId2" cstate="print"/>
          <a:srcRect/>
          <a:stretch>
            <a:fillRect/>
          </a:stretch>
        </p:blipFill>
        <p:spPr bwMode="auto">
          <a:xfrm>
            <a:off x="1157313" y="1487488"/>
            <a:ext cx="6986587" cy="4656137"/>
          </a:xfrm>
          <a:prstGeom prst="rect">
            <a:avLst/>
          </a:prstGeom>
          <a:noFill/>
          <a:ln w="9525">
            <a:noFill/>
            <a:miter lim="800000"/>
            <a:headEnd/>
            <a:tailEnd/>
          </a:ln>
        </p:spPr>
      </p:pic>
      <p:sp>
        <p:nvSpPr>
          <p:cNvPr id="15365" name="4 CuadroTexto"/>
          <p:cNvSpPr txBox="1">
            <a:spLocks noChangeArrowheads="1"/>
          </p:cNvSpPr>
          <p:nvPr/>
        </p:nvSpPr>
        <p:spPr bwMode="auto">
          <a:xfrm>
            <a:off x="3000393" y="895335"/>
            <a:ext cx="4143375" cy="369332"/>
          </a:xfrm>
          <a:prstGeom prst="rect">
            <a:avLst/>
          </a:prstGeom>
          <a:noFill/>
          <a:ln w="9525">
            <a:noFill/>
            <a:miter lim="800000"/>
            <a:headEnd/>
            <a:tailEnd/>
          </a:ln>
        </p:spPr>
        <p:txBody>
          <a:bodyPr>
            <a:spAutoFit/>
          </a:bodyPr>
          <a:lstStyle/>
          <a:p>
            <a:r>
              <a:rPr lang="es-MX" b="1" dirty="0"/>
              <a:t>MINERIA </a:t>
            </a:r>
            <a:r>
              <a:rPr lang="es-MX" b="1" dirty="0" smtClean="0"/>
              <a:t>A CIELO </a:t>
            </a:r>
            <a:r>
              <a:rPr lang="es-MX" b="1" dirty="0"/>
              <a:t>ABIERTO</a:t>
            </a:r>
            <a:endParaRPr lang="es-CL"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Box 3"/>
          <p:cNvSpPr txBox="1">
            <a:spLocks noChangeArrowheads="1"/>
          </p:cNvSpPr>
          <p:nvPr/>
        </p:nvSpPr>
        <p:spPr bwMode="auto">
          <a:xfrm>
            <a:off x="1000125" y="2330452"/>
            <a:ext cx="7429500" cy="1384300"/>
          </a:xfrm>
          <a:prstGeom prst="rect">
            <a:avLst/>
          </a:prstGeom>
          <a:noFill/>
          <a:ln w="9525">
            <a:noFill/>
            <a:miter lim="800000"/>
            <a:headEnd/>
            <a:tailEnd/>
          </a:ln>
        </p:spPr>
        <p:txBody>
          <a:bodyPr>
            <a:spAutoFit/>
          </a:bodyPr>
          <a:lstStyle/>
          <a:p>
            <a:pPr algn="ctr">
              <a:defRPr/>
            </a:pPr>
            <a:r>
              <a:rPr lang="es-CL" sz="28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ESTANDAR CONTROL DE FATALIDADES N°10</a:t>
            </a:r>
          </a:p>
          <a:p>
            <a:pPr algn="ctr">
              <a:defRPr/>
            </a:pPr>
            <a:r>
              <a:rPr lang="es-CL" sz="28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“EXPLOSIVOS Y TRONADURAS”</a:t>
            </a: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22225" y="5949950"/>
            <a:ext cx="1468438" cy="563563"/>
          </a:xfrm>
          <a:prstGeom prst="rect">
            <a:avLst/>
          </a:prstGeom>
          <a:noFill/>
          <a:ln w="9525">
            <a:noFill/>
            <a:miter lim="800000"/>
            <a:headEnd/>
            <a:tailEnd/>
          </a:ln>
        </p:spPr>
      </p:pic>
      <p:sp>
        <p:nvSpPr>
          <p:cNvPr id="3075" name="TextBox 3"/>
          <p:cNvSpPr txBox="1">
            <a:spLocks noChangeArrowheads="1"/>
          </p:cNvSpPr>
          <p:nvPr/>
        </p:nvSpPr>
        <p:spPr bwMode="auto">
          <a:xfrm>
            <a:off x="376238" y="500063"/>
            <a:ext cx="8267700" cy="460375"/>
          </a:xfrm>
          <a:prstGeom prst="rect">
            <a:avLst/>
          </a:prstGeom>
          <a:noFill/>
          <a:ln w="9525">
            <a:noFill/>
            <a:miter lim="800000"/>
            <a:headEnd/>
            <a:tailEnd/>
          </a:ln>
        </p:spPr>
        <p:txBody>
          <a:bodyPr>
            <a:spAutoFit/>
          </a:bodyPr>
          <a:lstStyle/>
          <a:p>
            <a:pPr algn="ctr"/>
            <a:r>
              <a:rPr lang="es-CL" sz="2400" b="1" dirty="0"/>
              <a:t>A.-  </a:t>
            </a:r>
            <a:r>
              <a:rPr lang="es-CL" sz="2400" b="1" dirty="0">
                <a:solidFill>
                  <a:srgbClr val="0070C0"/>
                </a:solidFill>
              </a:rPr>
              <a:t>Requisitos de Las Personas</a:t>
            </a:r>
            <a:endParaRPr lang="en-US" sz="2400" b="1" dirty="0">
              <a:solidFill>
                <a:srgbClr val="0070C0"/>
              </a:solidFill>
            </a:endParaRPr>
          </a:p>
        </p:txBody>
      </p:sp>
      <p:sp>
        <p:nvSpPr>
          <p:cNvPr id="3076" name="TextBox 7"/>
          <p:cNvSpPr txBox="1">
            <a:spLocks noChangeArrowheads="1"/>
          </p:cNvSpPr>
          <p:nvPr/>
        </p:nvSpPr>
        <p:spPr bwMode="auto">
          <a:xfrm>
            <a:off x="428625" y="1500188"/>
            <a:ext cx="8072438" cy="2031325"/>
          </a:xfrm>
          <a:prstGeom prst="rect">
            <a:avLst/>
          </a:prstGeom>
          <a:noFill/>
          <a:ln w="9525">
            <a:noFill/>
            <a:miter lim="800000"/>
            <a:headEnd/>
            <a:tailEnd/>
          </a:ln>
        </p:spPr>
        <p:txBody>
          <a:bodyPr>
            <a:spAutoFit/>
          </a:bodyPr>
          <a:lstStyle/>
          <a:p>
            <a:r>
              <a:rPr lang="es-CL" dirty="0"/>
              <a:t>A1.-   Presentar Actitudes Técnicas Físicas y Sicológicas  Adecuadas</a:t>
            </a:r>
          </a:p>
          <a:p>
            <a:endParaRPr lang="es-CL" dirty="0"/>
          </a:p>
          <a:p>
            <a:endParaRPr lang="es-CL" dirty="0"/>
          </a:p>
          <a:p>
            <a:pPr algn="just"/>
            <a:r>
              <a:rPr lang="es-CL" dirty="0"/>
              <a:t>	1.-  Toda persona que ejecute tareas de explosivos y tronadura debe </a:t>
            </a:r>
            <a:r>
              <a:rPr lang="es-CL" dirty="0" smtClean="0"/>
              <a:t>estar </a:t>
            </a:r>
            <a:r>
              <a:rPr lang="es-CL" dirty="0"/>
              <a:t>técnicamente apto conforme a los requisitos establecidos.</a:t>
            </a:r>
          </a:p>
          <a:p>
            <a:pPr algn="just"/>
            <a:r>
              <a:rPr lang="es-CL" dirty="0"/>
              <a:t>	Debe cumplir con acreditar esta condición.</a:t>
            </a:r>
          </a:p>
        </p:txBody>
      </p:sp>
      <p:pic>
        <p:nvPicPr>
          <p:cNvPr id="9" name="Picture 8" descr="001.jpg"/>
          <p:cNvPicPr>
            <a:picLocks noChangeAspect="1"/>
          </p:cNvPicPr>
          <p:nvPr/>
        </p:nvPicPr>
        <p:blipFill>
          <a:blip r:embed="rId3" cstate="print"/>
          <a:stretch>
            <a:fillRect/>
          </a:stretch>
        </p:blipFill>
        <p:spPr>
          <a:xfrm>
            <a:off x="2143125" y="3786188"/>
            <a:ext cx="1571625" cy="18573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Notched Right Arrow 9"/>
          <p:cNvSpPr/>
          <p:nvPr/>
        </p:nvSpPr>
        <p:spPr bwMode="auto">
          <a:xfrm>
            <a:off x="1071563" y="4000500"/>
            <a:ext cx="642937" cy="214313"/>
          </a:xfrm>
          <a:prstGeom prst="notchedRightArrow">
            <a:avLst/>
          </a:pr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a:lstStyle/>
          <a:p>
            <a:pPr>
              <a:defRPr/>
            </a:pPr>
            <a:endParaRPr lang="es-CL"/>
          </a:p>
        </p:txBody>
      </p:sp>
      <p:sp>
        <p:nvSpPr>
          <p:cNvPr id="3079" name="TextBox 10"/>
          <p:cNvSpPr txBox="1">
            <a:spLocks noChangeArrowheads="1"/>
          </p:cNvSpPr>
          <p:nvPr/>
        </p:nvSpPr>
        <p:spPr bwMode="auto">
          <a:xfrm>
            <a:off x="571472" y="4429125"/>
            <a:ext cx="1428750" cy="461963"/>
          </a:xfrm>
          <a:prstGeom prst="rect">
            <a:avLst/>
          </a:prstGeom>
          <a:noFill/>
          <a:ln w="9525">
            <a:noFill/>
            <a:miter lim="800000"/>
            <a:headEnd/>
            <a:tailEnd/>
          </a:ln>
        </p:spPr>
        <p:txBody>
          <a:bodyPr wrap="square">
            <a:spAutoFit/>
          </a:bodyPr>
          <a:lstStyle/>
          <a:p>
            <a:r>
              <a:rPr lang="es-CL" sz="1200" b="1" dirty="0"/>
              <a:t>- Examen</a:t>
            </a:r>
          </a:p>
          <a:p>
            <a:r>
              <a:rPr lang="es-CL" sz="1200" b="1" dirty="0" err="1"/>
              <a:t>Preocupacional</a:t>
            </a:r>
            <a:endParaRPr lang="es-CL" sz="1200" b="1" dirty="0"/>
          </a:p>
        </p:txBody>
      </p:sp>
      <p:sp>
        <p:nvSpPr>
          <p:cNvPr id="3080" name="TextBox 11"/>
          <p:cNvSpPr txBox="1">
            <a:spLocks noChangeArrowheads="1"/>
          </p:cNvSpPr>
          <p:nvPr/>
        </p:nvSpPr>
        <p:spPr bwMode="auto">
          <a:xfrm>
            <a:off x="3929063" y="3857625"/>
            <a:ext cx="3071812" cy="1938338"/>
          </a:xfrm>
          <a:prstGeom prst="rect">
            <a:avLst/>
          </a:prstGeom>
          <a:noFill/>
          <a:ln w="9525">
            <a:noFill/>
            <a:miter lim="800000"/>
            <a:headEnd/>
            <a:tailEnd/>
          </a:ln>
        </p:spPr>
        <p:txBody>
          <a:bodyPr>
            <a:spAutoFit/>
          </a:bodyPr>
          <a:lstStyle/>
          <a:p>
            <a:r>
              <a:rPr lang="es-CL" sz="1200" b="1"/>
              <a:t>Acompañado de:</a:t>
            </a:r>
          </a:p>
          <a:p>
            <a:endParaRPr lang="es-CL" sz="1200" b="1"/>
          </a:p>
          <a:p>
            <a:pPr algn="just">
              <a:buFontTx/>
              <a:buChar char="-"/>
            </a:pPr>
            <a:r>
              <a:rPr lang="es-CL" sz="1200" b="1"/>
              <a:t> Examen Sicológico (acorde al perfil sicológico definido por La Empresa)</a:t>
            </a:r>
          </a:p>
          <a:p>
            <a:pPr>
              <a:buFontTx/>
              <a:buChar char="-"/>
            </a:pPr>
            <a:endParaRPr lang="es-CL" sz="1200" b="1"/>
          </a:p>
          <a:p>
            <a:pPr algn="just">
              <a:buFontTx/>
              <a:buChar char="-"/>
            </a:pPr>
            <a:r>
              <a:rPr lang="es-CL" sz="1200" b="1"/>
              <a:t> En caso que el trabajo involucre conducción dentro de la Mina. Debe incluir certificados que acrediten su licencia y Examen Pisicosensotecnico Riguroso.</a:t>
            </a:r>
          </a:p>
        </p:txBody>
      </p:sp>
      <p:sp>
        <p:nvSpPr>
          <p:cNvPr id="13" name="Notched Right Arrow 12"/>
          <p:cNvSpPr/>
          <p:nvPr/>
        </p:nvSpPr>
        <p:spPr bwMode="auto">
          <a:xfrm>
            <a:off x="6000750" y="4000500"/>
            <a:ext cx="642938" cy="214313"/>
          </a:xfrm>
          <a:prstGeom prst="notchedRightArrow">
            <a:avLst/>
          </a:pr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a:lstStyle/>
          <a:p>
            <a:pPr>
              <a:defRPr/>
            </a:pPr>
            <a:endParaRPr lang="es-CL"/>
          </a:p>
        </p:txBody>
      </p:sp>
      <p:pic>
        <p:nvPicPr>
          <p:cNvPr id="14" name="Picture 13" descr="002.jpg"/>
          <p:cNvPicPr>
            <a:picLocks noChangeAspect="1"/>
          </p:cNvPicPr>
          <p:nvPr/>
        </p:nvPicPr>
        <p:blipFill>
          <a:blip r:embed="rId4" cstate="print"/>
          <a:stretch>
            <a:fillRect/>
          </a:stretch>
        </p:blipFill>
        <p:spPr>
          <a:xfrm>
            <a:off x="7050088" y="3714750"/>
            <a:ext cx="1522412" cy="18573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n_final"/>
          <p:cNvPicPr>
            <a:picLocks noChangeAspect="1" noChangeArrowheads="1"/>
          </p:cNvPicPr>
          <p:nvPr/>
        </p:nvPicPr>
        <p:blipFill>
          <a:blip r:embed="rId2" cstate="print">
            <a:lum bright="34000"/>
          </a:blip>
          <a:srcRect/>
          <a:stretch>
            <a:fillRect/>
          </a:stretch>
        </p:blipFill>
        <p:spPr bwMode="auto">
          <a:xfrm>
            <a:off x="7032625" y="4598988"/>
            <a:ext cx="952500" cy="1376362"/>
          </a:xfrm>
          <a:prstGeom prst="rect">
            <a:avLst/>
          </a:prstGeom>
          <a:noFill/>
          <a:ln w="9525">
            <a:noFill/>
            <a:miter lim="800000"/>
            <a:headEnd/>
            <a:tailEnd/>
          </a:ln>
        </p:spPr>
      </p:pic>
      <p:pic>
        <p:nvPicPr>
          <p:cNvPr id="4099" name="Picture 2"/>
          <p:cNvPicPr>
            <a:picLocks noChangeAspect="1" noChangeArrowheads="1"/>
          </p:cNvPicPr>
          <p:nvPr/>
        </p:nvPicPr>
        <p:blipFill>
          <a:blip r:embed="rId3" cstate="print"/>
          <a:srcRect/>
          <a:stretch>
            <a:fillRect/>
          </a:stretch>
        </p:blipFill>
        <p:spPr bwMode="auto">
          <a:xfrm>
            <a:off x="7938" y="6032500"/>
            <a:ext cx="1468437" cy="565150"/>
          </a:xfrm>
          <a:prstGeom prst="rect">
            <a:avLst/>
          </a:prstGeom>
          <a:noFill/>
          <a:ln w="9525">
            <a:noFill/>
            <a:miter lim="800000"/>
            <a:headEnd/>
            <a:tailEnd/>
          </a:ln>
        </p:spPr>
      </p:pic>
      <p:sp>
        <p:nvSpPr>
          <p:cNvPr id="4100" name="TextBox 15"/>
          <p:cNvSpPr txBox="1">
            <a:spLocks noChangeArrowheads="1"/>
          </p:cNvSpPr>
          <p:nvPr/>
        </p:nvSpPr>
        <p:spPr bwMode="auto">
          <a:xfrm>
            <a:off x="500063" y="285750"/>
            <a:ext cx="8072437" cy="1754326"/>
          </a:xfrm>
          <a:prstGeom prst="rect">
            <a:avLst/>
          </a:prstGeom>
          <a:noFill/>
          <a:ln w="9525">
            <a:noFill/>
            <a:miter lim="800000"/>
            <a:headEnd/>
            <a:tailEnd/>
          </a:ln>
        </p:spPr>
        <p:txBody>
          <a:bodyPr>
            <a:spAutoFit/>
          </a:bodyPr>
          <a:lstStyle/>
          <a:p>
            <a:pPr algn="just"/>
            <a:r>
              <a:rPr lang="es-CL" dirty="0"/>
              <a:t>	2.- Toda persona que considere o estime que sus aptitudes técnicas, </a:t>
            </a:r>
            <a:r>
              <a:rPr lang="es-CL" dirty="0" smtClean="0"/>
              <a:t> físicas </a:t>
            </a:r>
            <a:r>
              <a:rPr lang="es-CL" dirty="0"/>
              <a:t>y/o psicológicas estén disminuidas, deberá informar de esto a </a:t>
            </a:r>
            <a:r>
              <a:rPr lang="es-CL" dirty="0" smtClean="0"/>
              <a:t>su </a:t>
            </a:r>
            <a:r>
              <a:rPr lang="es-CL" dirty="0"/>
              <a:t>supervisión directa, de manera inmediata y antes de realizar 	cualquier tipo de trabajo asociado a Explosivos y Tronadura, a </a:t>
            </a:r>
            <a:r>
              <a:rPr lang="es-CL" dirty="0" smtClean="0"/>
              <a:t>objeto </a:t>
            </a:r>
            <a:r>
              <a:rPr lang="es-CL" dirty="0"/>
              <a:t>de ser reasignado a otras tareas o derivado a un centro de </a:t>
            </a:r>
            <a:r>
              <a:rPr lang="es-CL" dirty="0" smtClean="0"/>
              <a:t>atención </a:t>
            </a:r>
            <a:r>
              <a:rPr lang="es-CL" dirty="0"/>
              <a:t>médica, según corresponda.</a:t>
            </a:r>
          </a:p>
        </p:txBody>
      </p:sp>
      <p:sp>
        <p:nvSpPr>
          <p:cNvPr id="4101" name="TextBox 16"/>
          <p:cNvSpPr txBox="1">
            <a:spLocks noChangeArrowheads="1"/>
          </p:cNvSpPr>
          <p:nvPr/>
        </p:nvSpPr>
        <p:spPr bwMode="auto">
          <a:xfrm>
            <a:off x="1714500" y="2214563"/>
            <a:ext cx="6215063" cy="461962"/>
          </a:xfrm>
          <a:prstGeom prst="rect">
            <a:avLst/>
          </a:prstGeom>
          <a:noFill/>
          <a:ln w="9525">
            <a:noFill/>
            <a:miter lim="800000"/>
            <a:headEnd/>
            <a:tailEnd/>
          </a:ln>
        </p:spPr>
        <p:txBody>
          <a:bodyPr>
            <a:spAutoFit/>
          </a:bodyPr>
          <a:lstStyle/>
          <a:p>
            <a:r>
              <a:rPr lang="es-CL" sz="1200" b="1"/>
              <a:t>- El trabajador debe conocer, entender y responsabilizarse por una correcta higiene del sueño a fin de que pueda descansar y dormir en forma adecuada.</a:t>
            </a:r>
          </a:p>
        </p:txBody>
      </p:sp>
      <p:sp>
        <p:nvSpPr>
          <p:cNvPr id="4102" name="Rectangle 17"/>
          <p:cNvSpPr>
            <a:spLocks noChangeArrowheads="1"/>
          </p:cNvSpPr>
          <p:nvPr/>
        </p:nvSpPr>
        <p:spPr bwMode="auto">
          <a:xfrm>
            <a:off x="1714500" y="4038600"/>
            <a:ext cx="5715000" cy="646113"/>
          </a:xfrm>
          <a:prstGeom prst="rect">
            <a:avLst/>
          </a:prstGeom>
          <a:noFill/>
          <a:ln w="9525">
            <a:noFill/>
            <a:miter lim="800000"/>
            <a:headEnd/>
            <a:tailEnd/>
          </a:ln>
        </p:spPr>
        <p:txBody>
          <a:bodyPr>
            <a:spAutoFit/>
          </a:bodyPr>
          <a:lstStyle/>
          <a:p>
            <a:pPr algn="just"/>
            <a:r>
              <a:rPr lang="es-CL" sz="1200" b="1"/>
              <a:t>- El Supervisor directo  debe mantener registro de estos eventos a fin de gestionar o detectar situaciones que deban ser informadas a su Administración.</a:t>
            </a:r>
          </a:p>
        </p:txBody>
      </p:sp>
      <p:pic>
        <p:nvPicPr>
          <p:cNvPr id="4103" name="Picture 18" descr="86530972.jpg"/>
          <p:cNvPicPr>
            <a:picLocks noChangeAspect="1"/>
          </p:cNvPicPr>
          <p:nvPr/>
        </p:nvPicPr>
        <p:blipFill>
          <a:blip r:embed="rId4" cstate="print"/>
          <a:srcRect/>
          <a:stretch>
            <a:fillRect/>
          </a:stretch>
        </p:blipFill>
        <p:spPr bwMode="auto">
          <a:xfrm>
            <a:off x="6715125" y="2643188"/>
            <a:ext cx="895350" cy="1338262"/>
          </a:xfrm>
          <a:prstGeom prst="rect">
            <a:avLst/>
          </a:prstGeom>
          <a:noFill/>
          <a:ln w="9525">
            <a:noFill/>
            <a:miter lim="800000"/>
            <a:headEnd/>
            <a:tailEnd/>
          </a:ln>
        </p:spPr>
      </p:pic>
      <p:pic>
        <p:nvPicPr>
          <p:cNvPr id="4104" name="Picture 19" descr="images.jpg"/>
          <p:cNvPicPr>
            <a:picLocks noChangeAspect="1"/>
          </p:cNvPicPr>
          <p:nvPr/>
        </p:nvPicPr>
        <p:blipFill>
          <a:blip r:embed="rId5" cstate="print"/>
          <a:srcRect/>
          <a:stretch>
            <a:fillRect/>
          </a:stretch>
        </p:blipFill>
        <p:spPr bwMode="auto">
          <a:xfrm>
            <a:off x="1500188" y="2786063"/>
            <a:ext cx="1357312" cy="1104900"/>
          </a:xfrm>
          <a:prstGeom prst="rect">
            <a:avLst/>
          </a:prstGeom>
          <a:noFill/>
          <a:ln w="9525">
            <a:noFill/>
            <a:miter lim="800000"/>
            <a:headEnd/>
            <a:tailEnd/>
          </a:ln>
        </p:spPr>
      </p:pic>
      <p:sp>
        <p:nvSpPr>
          <p:cNvPr id="21" name="Notched Right Arrow 20"/>
          <p:cNvSpPr/>
          <p:nvPr/>
        </p:nvSpPr>
        <p:spPr bwMode="auto">
          <a:xfrm>
            <a:off x="3071813" y="3286125"/>
            <a:ext cx="642937" cy="214313"/>
          </a:xfrm>
          <a:prstGeom prst="notchedRightArrow">
            <a:avLst/>
          </a:pr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a:lstStyle/>
          <a:p>
            <a:pPr>
              <a:defRPr/>
            </a:pPr>
            <a:endParaRPr lang="es-CL"/>
          </a:p>
        </p:txBody>
      </p:sp>
      <p:sp>
        <p:nvSpPr>
          <p:cNvPr id="22" name="Notched Right Arrow 21"/>
          <p:cNvSpPr/>
          <p:nvPr/>
        </p:nvSpPr>
        <p:spPr bwMode="auto">
          <a:xfrm>
            <a:off x="5715000" y="3286125"/>
            <a:ext cx="642938" cy="214313"/>
          </a:xfrm>
          <a:prstGeom prst="notchedRightArrow">
            <a:avLst/>
          </a:pr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a:lstStyle/>
          <a:p>
            <a:pPr>
              <a:defRPr/>
            </a:pPr>
            <a:endParaRPr lang="es-CL"/>
          </a:p>
        </p:txBody>
      </p:sp>
      <p:pic>
        <p:nvPicPr>
          <p:cNvPr id="4107" name="Picture 22" descr="descarga.jpg"/>
          <p:cNvPicPr>
            <a:picLocks noChangeAspect="1"/>
          </p:cNvPicPr>
          <p:nvPr/>
        </p:nvPicPr>
        <p:blipFill>
          <a:blip r:embed="rId6" cstate="print"/>
          <a:srcRect/>
          <a:stretch>
            <a:fillRect/>
          </a:stretch>
        </p:blipFill>
        <p:spPr bwMode="auto">
          <a:xfrm>
            <a:off x="4071938" y="2786063"/>
            <a:ext cx="1357312" cy="1176337"/>
          </a:xfrm>
          <a:prstGeom prst="rect">
            <a:avLst/>
          </a:prstGeom>
          <a:noFill/>
          <a:ln w="9525">
            <a:noFill/>
            <a:miter lim="800000"/>
            <a:headEnd/>
            <a:tailEnd/>
          </a:ln>
        </p:spPr>
      </p:pic>
      <p:sp>
        <p:nvSpPr>
          <p:cNvPr id="4108" name="Rectangle 23"/>
          <p:cNvSpPr>
            <a:spLocks noChangeArrowheads="1"/>
          </p:cNvSpPr>
          <p:nvPr/>
        </p:nvSpPr>
        <p:spPr bwMode="auto">
          <a:xfrm>
            <a:off x="1714500" y="4783138"/>
            <a:ext cx="5715000" cy="1200150"/>
          </a:xfrm>
          <a:prstGeom prst="rect">
            <a:avLst/>
          </a:prstGeom>
          <a:noFill/>
          <a:ln w="9525">
            <a:noFill/>
            <a:miter lim="800000"/>
            <a:headEnd/>
            <a:tailEnd/>
          </a:ln>
        </p:spPr>
        <p:txBody>
          <a:bodyPr>
            <a:spAutoFit/>
          </a:bodyPr>
          <a:lstStyle/>
          <a:p>
            <a:pPr algn="just"/>
            <a:r>
              <a:rPr lang="es-CL" sz="1200" b="1"/>
              <a:t>- En caso que la Supervisión detecte aparentes debilidades en las condiciones físicas, psicológicas en un manipulador de explosivos, deberá conversar respecto a su condición, retirarlo de la línea y/o derivarlo a un trabajo liviano no exponiendo a riesgos a él u a otros, durante la jornada. Podrá acordar una probable evaluación médica de su condición; Dejando en carpeta personal, el debido registro firmado por las partes. </a:t>
            </a: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7938" y="6032500"/>
            <a:ext cx="1468437" cy="565150"/>
          </a:xfrm>
          <a:prstGeom prst="rect">
            <a:avLst/>
          </a:prstGeom>
          <a:noFill/>
          <a:ln w="9525">
            <a:noFill/>
            <a:miter lim="800000"/>
            <a:headEnd/>
            <a:tailEnd/>
          </a:ln>
        </p:spPr>
      </p:pic>
      <p:sp>
        <p:nvSpPr>
          <p:cNvPr id="5123" name="TextBox 31"/>
          <p:cNvSpPr txBox="1">
            <a:spLocks noChangeArrowheads="1"/>
          </p:cNvSpPr>
          <p:nvPr/>
        </p:nvSpPr>
        <p:spPr bwMode="auto">
          <a:xfrm>
            <a:off x="500063" y="285750"/>
            <a:ext cx="8072437" cy="646113"/>
          </a:xfrm>
          <a:prstGeom prst="rect">
            <a:avLst/>
          </a:prstGeom>
          <a:noFill/>
          <a:ln w="9525">
            <a:noFill/>
            <a:miter lim="800000"/>
            <a:headEnd/>
            <a:tailEnd/>
          </a:ln>
        </p:spPr>
        <p:txBody>
          <a:bodyPr>
            <a:spAutoFit/>
          </a:bodyPr>
          <a:lstStyle/>
          <a:p>
            <a:pPr algn="just"/>
            <a:r>
              <a:rPr lang="es-CL" dirty="0"/>
              <a:t>	3.- Ningún trabajador podrá estar bajo la influencia del alcohol o </a:t>
            </a:r>
            <a:r>
              <a:rPr lang="es-CL" dirty="0" smtClean="0"/>
              <a:t>drogas </a:t>
            </a:r>
            <a:r>
              <a:rPr lang="es-CL" dirty="0"/>
              <a:t>ilícitas. Referencia: Estándar de Salud en el trabajo.</a:t>
            </a:r>
          </a:p>
        </p:txBody>
      </p:sp>
      <p:sp>
        <p:nvSpPr>
          <p:cNvPr id="5124" name="Rectangle 32"/>
          <p:cNvSpPr>
            <a:spLocks noChangeArrowheads="1"/>
          </p:cNvSpPr>
          <p:nvPr/>
        </p:nvSpPr>
        <p:spPr bwMode="auto">
          <a:xfrm>
            <a:off x="1714500" y="1285875"/>
            <a:ext cx="6215063" cy="554038"/>
          </a:xfrm>
          <a:prstGeom prst="rect">
            <a:avLst/>
          </a:prstGeom>
          <a:noFill/>
          <a:ln w="9525">
            <a:noFill/>
            <a:miter lim="800000"/>
            <a:headEnd/>
            <a:tailEnd/>
          </a:ln>
        </p:spPr>
        <p:txBody>
          <a:bodyPr>
            <a:spAutoFit/>
          </a:bodyPr>
          <a:lstStyle/>
          <a:p>
            <a:pPr algn="just"/>
            <a:r>
              <a:rPr lang="es-CL"/>
              <a:t>- </a:t>
            </a:r>
            <a:r>
              <a:rPr lang="es-CL" sz="1200" b="1"/>
              <a:t>El trabajador es responsable de cumplir en todo momento con lo señalado al respecto en su respectivo Reglamento interno de “Orden higiene y Seguridad”.</a:t>
            </a:r>
          </a:p>
        </p:txBody>
      </p:sp>
      <p:pic>
        <p:nvPicPr>
          <p:cNvPr id="5125" name="Picture 33" descr="003.jpg"/>
          <p:cNvPicPr>
            <a:picLocks noChangeAspect="1"/>
          </p:cNvPicPr>
          <p:nvPr/>
        </p:nvPicPr>
        <p:blipFill>
          <a:blip r:embed="rId3" cstate="print"/>
          <a:srcRect/>
          <a:stretch>
            <a:fillRect/>
          </a:stretch>
        </p:blipFill>
        <p:spPr bwMode="auto">
          <a:xfrm>
            <a:off x="5429250" y="2000250"/>
            <a:ext cx="1428750" cy="2000250"/>
          </a:xfrm>
          <a:prstGeom prst="rect">
            <a:avLst/>
          </a:prstGeom>
          <a:noFill/>
          <a:ln w="9525">
            <a:noFill/>
            <a:miter lim="800000"/>
            <a:headEnd/>
            <a:tailEnd/>
          </a:ln>
        </p:spPr>
      </p:pic>
      <p:sp>
        <p:nvSpPr>
          <p:cNvPr id="35" name="Notched Right Arrow 34"/>
          <p:cNvSpPr/>
          <p:nvPr/>
        </p:nvSpPr>
        <p:spPr bwMode="auto">
          <a:xfrm>
            <a:off x="3286125" y="2357438"/>
            <a:ext cx="642938" cy="214312"/>
          </a:xfrm>
          <a:prstGeom prst="notchedRightArrow">
            <a:avLst/>
          </a:pr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a:lstStyle/>
          <a:p>
            <a:pPr>
              <a:defRPr/>
            </a:pPr>
            <a:endParaRPr lang="es-CL" dirty="0"/>
          </a:p>
        </p:txBody>
      </p:sp>
      <p:sp>
        <p:nvSpPr>
          <p:cNvPr id="5127" name="Rectangle 35"/>
          <p:cNvSpPr>
            <a:spLocks noChangeArrowheads="1"/>
          </p:cNvSpPr>
          <p:nvPr/>
        </p:nvSpPr>
        <p:spPr bwMode="auto">
          <a:xfrm>
            <a:off x="1714500" y="4214813"/>
            <a:ext cx="6215063" cy="1108075"/>
          </a:xfrm>
          <a:prstGeom prst="rect">
            <a:avLst/>
          </a:prstGeom>
          <a:noFill/>
          <a:ln w="9525">
            <a:noFill/>
            <a:miter lim="800000"/>
            <a:headEnd/>
            <a:tailEnd/>
          </a:ln>
        </p:spPr>
        <p:txBody>
          <a:bodyPr>
            <a:spAutoFit/>
          </a:bodyPr>
          <a:lstStyle/>
          <a:p>
            <a:pPr algn="just"/>
            <a:r>
              <a:rPr lang="es-CL"/>
              <a:t>- </a:t>
            </a:r>
            <a:r>
              <a:rPr lang="es-CL" sz="1200" b="1"/>
              <a:t>Todo conductor de equipo pesado, que por prescripción médica, esté sometido a tratamiento con sustancias licitas o cualquier medicamento que a juicio de un facultativo, altere significativamente sus condiciones psicomotoras, debe informar su condición a su supervisor directo y debe ser relevado de sus funciones de conductor / operador, mientras se mantenga en tratamiento.</a:t>
            </a:r>
          </a:p>
        </p:txBody>
      </p:sp>
      <p:sp>
        <p:nvSpPr>
          <p:cNvPr id="8" name="TextBox 7"/>
          <p:cNvSpPr txBox="1"/>
          <p:nvPr/>
        </p:nvSpPr>
        <p:spPr>
          <a:xfrm>
            <a:off x="2071688" y="2786063"/>
            <a:ext cx="3000375" cy="461962"/>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pPr algn="ctr">
              <a:defRPr/>
            </a:pPr>
            <a:r>
              <a:rPr lang="es-CL" sz="1200" b="1" dirty="0"/>
              <a:t>Reglamento Interno de Orden, Higiene y Seguridad</a:t>
            </a: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7938" y="6032500"/>
            <a:ext cx="1468437" cy="565150"/>
          </a:xfrm>
          <a:prstGeom prst="rect">
            <a:avLst/>
          </a:prstGeom>
          <a:noFill/>
          <a:ln w="9525">
            <a:noFill/>
            <a:miter lim="800000"/>
            <a:headEnd/>
            <a:tailEnd/>
          </a:ln>
        </p:spPr>
      </p:pic>
      <p:sp>
        <p:nvSpPr>
          <p:cNvPr id="6147" name="TextBox 15"/>
          <p:cNvSpPr txBox="1">
            <a:spLocks noChangeArrowheads="1"/>
          </p:cNvSpPr>
          <p:nvPr/>
        </p:nvSpPr>
        <p:spPr bwMode="auto">
          <a:xfrm>
            <a:off x="428625" y="357188"/>
            <a:ext cx="8072438" cy="646112"/>
          </a:xfrm>
          <a:prstGeom prst="rect">
            <a:avLst/>
          </a:prstGeom>
          <a:noFill/>
          <a:ln w="9525">
            <a:noFill/>
            <a:miter lim="800000"/>
            <a:headEnd/>
            <a:tailEnd/>
          </a:ln>
        </p:spPr>
        <p:txBody>
          <a:bodyPr>
            <a:spAutoFit/>
          </a:bodyPr>
          <a:lstStyle/>
          <a:p>
            <a:r>
              <a:rPr lang="es-CL"/>
              <a:t>A2.-  Para trabajar con explosivos se requiere contar con autorización emitida por la autoridad fiscalizadora.</a:t>
            </a:r>
          </a:p>
        </p:txBody>
      </p:sp>
      <p:sp>
        <p:nvSpPr>
          <p:cNvPr id="6148" name="TextBox 16"/>
          <p:cNvSpPr txBox="1">
            <a:spLocks noChangeArrowheads="1"/>
          </p:cNvSpPr>
          <p:nvPr/>
        </p:nvSpPr>
        <p:spPr bwMode="auto">
          <a:xfrm>
            <a:off x="142875" y="1143000"/>
            <a:ext cx="8072438" cy="923330"/>
          </a:xfrm>
          <a:prstGeom prst="rect">
            <a:avLst/>
          </a:prstGeom>
          <a:noFill/>
          <a:ln w="9525">
            <a:noFill/>
            <a:miter lim="800000"/>
            <a:headEnd/>
            <a:tailEnd/>
          </a:ln>
        </p:spPr>
        <p:txBody>
          <a:bodyPr>
            <a:spAutoFit/>
          </a:bodyPr>
          <a:lstStyle/>
          <a:p>
            <a:pPr algn="just"/>
            <a:r>
              <a:rPr lang="es-CL" dirty="0"/>
              <a:t>	1.- Todo trabajador que desempeñe tareas de manipulación de </a:t>
            </a:r>
            <a:r>
              <a:rPr lang="es-CL" dirty="0" smtClean="0"/>
              <a:t>explosivos </a:t>
            </a:r>
            <a:r>
              <a:rPr lang="es-CL" dirty="0"/>
              <a:t>deberá contar con la autorización de Manipulador o </a:t>
            </a:r>
            <a:r>
              <a:rPr lang="es-CL" dirty="0" smtClean="0"/>
              <a:t>Programador </a:t>
            </a:r>
            <a:r>
              <a:rPr lang="es-CL" dirty="0"/>
              <a:t>de Explosivos otorgada por la autoridad fiscalizadora.</a:t>
            </a:r>
          </a:p>
        </p:txBody>
      </p:sp>
      <p:sp>
        <p:nvSpPr>
          <p:cNvPr id="6149" name="TextBox 17"/>
          <p:cNvSpPr txBox="1">
            <a:spLocks noChangeArrowheads="1"/>
          </p:cNvSpPr>
          <p:nvPr/>
        </p:nvSpPr>
        <p:spPr bwMode="auto">
          <a:xfrm>
            <a:off x="1500188" y="2214563"/>
            <a:ext cx="6215062" cy="1384300"/>
          </a:xfrm>
          <a:prstGeom prst="rect">
            <a:avLst/>
          </a:prstGeom>
          <a:noFill/>
          <a:ln w="9525">
            <a:noFill/>
            <a:miter lim="800000"/>
            <a:headEnd/>
            <a:tailEnd/>
          </a:ln>
        </p:spPr>
        <p:txBody>
          <a:bodyPr>
            <a:spAutoFit/>
          </a:bodyPr>
          <a:lstStyle/>
          <a:p>
            <a:pPr algn="just"/>
            <a:r>
              <a:rPr lang="es-CL" sz="1200" b="1"/>
              <a:t>- Todo “Manipulador de Explosivos ó Programador Calculista”, debe ser responsable de portar y mantener vigente la copia de su licencia que lo acredite para el desarrollo de su función; El documento original debe ser debidamente cautelado por la Administración; De no cumplir lo señalado anteriormente, “No debe desarrollar su función”; De ser sorprendido en incumplimiento al respecto, será considerado como una falta Grave, dejando registro escrito y debidamente firmado por la partes en su carpeta personal.</a:t>
            </a:r>
          </a:p>
        </p:txBody>
      </p:sp>
      <p:pic>
        <p:nvPicPr>
          <p:cNvPr id="6150" name="Picture 18" descr="004.jpg"/>
          <p:cNvPicPr>
            <a:picLocks noChangeAspect="1"/>
          </p:cNvPicPr>
          <p:nvPr/>
        </p:nvPicPr>
        <p:blipFill>
          <a:blip r:embed="rId3" cstate="print"/>
          <a:srcRect/>
          <a:stretch>
            <a:fillRect/>
          </a:stretch>
        </p:blipFill>
        <p:spPr bwMode="auto">
          <a:xfrm>
            <a:off x="2000250" y="3643313"/>
            <a:ext cx="3121025" cy="10461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0" name="Notched Right Arrow 19"/>
          <p:cNvSpPr/>
          <p:nvPr/>
        </p:nvSpPr>
        <p:spPr bwMode="auto">
          <a:xfrm>
            <a:off x="1214438" y="4000500"/>
            <a:ext cx="642937" cy="214313"/>
          </a:xfrm>
          <a:prstGeom prst="notchedRightArrow">
            <a:avLst/>
          </a:pr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a:lstStyle/>
          <a:p>
            <a:pPr>
              <a:defRPr/>
            </a:pPr>
            <a:endParaRPr lang="es-CL"/>
          </a:p>
        </p:txBody>
      </p:sp>
      <p:sp>
        <p:nvSpPr>
          <p:cNvPr id="6152" name="TextBox 20"/>
          <p:cNvSpPr txBox="1">
            <a:spLocks noChangeArrowheads="1"/>
          </p:cNvSpPr>
          <p:nvPr/>
        </p:nvSpPr>
        <p:spPr bwMode="auto">
          <a:xfrm>
            <a:off x="1928813" y="4929188"/>
            <a:ext cx="3214687" cy="646112"/>
          </a:xfrm>
          <a:prstGeom prst="rect">
            <a:avLst/>
          </a:prstGeom>
          <a:noFill/>
          <a:ln w="9525">
            <a:noFill/>
            <a:miter lim="800000"/>
            <a:headEnd/>
            <a:tailEnd/>
          </a:ln>
        </p:spPr>
        <p:txBody>
          <a:bodyPr>
            <a:spAutoFit/>
          </a:bodyPr>
          <a:lstStyle/>
          <a:p>
            <a:pPr algn="just"/>
            <a:r>
              <a:rPr lang="es-CL" sz="1200" b="1"/>
              <a:t>- Se debe llevar un registro para mantener al día las licencias de cada trabajador.</a:t>
            </a:r>
          </a:p>
        </p:txBody>
      </p:sp>
      <p:sp>
        <p:nvSpPr>
          <p:cNvPr id="22" name="Notched Right Arrow 21"/>
          <p:cNvSpPr/>
          <p:nvPr/>
        </p:nvSpPr>
        <p:spPr bwMode="auto">
          <a:xfrm>
            <a:off x="5286375" y="5072063"/>
            <a:ext cx="642938" cy="214312"/>
          </a:xfrm>
          <a:prstGeom prst="notchedRightArrow">
            <a:avLst/>
          </a:pr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a:lstStyle/>
          <a:p>
            <a:pPr>
              <a:defRPr/>
            </a:pPr>
            <a:endParaRPr lang="es-CL"/>
          </a:p>
        </p:txBody>
      </p:sp>
      <p:pic>
        <p:nvPicPr>
          <p:cNvPr id="6154" name="Picture 22" descr="005.jpg"/>
          <p:cNvPicPr>
            <a:picLocks noChangeAspect="1"/>
          </p:cNvPicPr>
          <p:nvPr/>
        </p:nvPicPr>
        <p:blipFill>
          <a:blip r:embed="rId4" cstate="print"/>
          <a:srcRect/>
          <a:stretch>
            <a:fillRect/>
          </a:stretch>
        </p:blipFill>
        <p:spPr bwMode="auto">
          <a:xfrm>
            <a:off x="6357938" y="3429000"/>
            <a:ext cx="2090737" cy="29352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7938" y="6032500"/>
            <a:ext cx="1468437" cy="565150"/>
          </a:xfrm>
          <a:prstGeom prst="rect">
            <a:avLst/>
          </a:prstGeom>
          <a:noFill/>
          <a:ln w="9525">
            <a:noFill/>
            <a:miter lim="800000"/>
            <a:headEnd/>
            <a:tailEnd/>
          </a:ln>
        </p:spPr>
      </p:pic>
      <p:sp>
        <p:nvSpPr>
          <p:cNvPr id="7171" name="TextBox 9"/>
          <p:cNvSpPr txBox="1">
            <a:spLocks noChangeArrowheads="1"/>
          </p:cNvSpPr>
          <p:nvPr/>
        </p:nvSpPr>
        <p:spPr bwMode="auto">
          <a:xfrm>
            <a:off x="428625" y="357188"/>
            <a:ext cx="8072438" cy="646112"/>
          </a:xfrm>
          <a:prstGeom prst="rect">
            <a:avLst/>
          </a:prstGeom>
          <a:noFill/>
          <a:ln w="9525">
            <a:noFill/>
            <a:miter lim="800000"/>
            <a:headEnd/>
            <a:tailEnd/>
          </a:ln>
        </p:spPr>
        <p:txBody>
          <a:bodyPr>
            <a:spAutoFit/>
          </a:bodyPr>
          <a:lstStyle/>
          <a:p>
            <a:pPr algn="just"/>
            <a:r>
              <a:rPr lang="es-CL"/>
              <a:t>A3.- Las personas que trabajen con explosivos deben estar capacitados y autorizados de acuerdo a la normativa interna y legal vigente.</a:t>
            </a:r>
          </a:p>
        </p:txBody>
      </p:sp>
      <p:sp>
        <p:nvSpPr>
          <p:cNvPr id="7172" name="TextBox 10"/>
          <p:cNvSpPr txBox="1">
            <a:spLocks noChangeArrowheads="1"/>
          </p:cNvSpPr>
          <p:nvPr/>
        </p:nvSpPr>
        <p:spPr bwMode="auto">
          <a:xfrm>
            <a:off x="142875" y="1143000"/>
            <a:ext cx="8072438" cy="1477963"/>
          </a:xfrm>
          <a:prstGeom prst="rect">
            <a:avLst/>
          </a:prstGeom>
          <a:noFill/>
          <a:ln w="9525">
            <a:noFill/>
            <a:miter lim="800000"/>
            <a:headEnd/>
            <a:tailEnd/>
          </a:ln>
        </p:spPr>
        <p:txBody>
          <a:bodyPr>
            <a:spAutoFit/>
          </a:bodyPr>
          <a:lstStyle/>
          <a:p>
            <a:pPr algn="just"/>
            <a:r>
              <a:rPr lang="es-CL" dirty="0"/>
              <a:t>	1.- Toda persona que ejecuta actividades con explosivo debe contar 	con capacitación de los procedimientos específicos de la actividad, </a:t>
            </a:r>
            <a:r>
              <a:rPr lang="es-CL" dirty="0" smtClean="0"/>
              <a:t> esta </a:t>
            </a:r>
            <a:r>
              <a:rPr lang="es-CL" dirty="0"/>
              <a:t>capacitación debe ser evaluada, además, se debe </a:t>
            </a:r>
            <a:r>
              <a:rPr lang="es-CL" dirty="0" smtClean="0"/>
              <a:t>contemplar la </a:t>
            </a:r>
            <a:r>
              <a:rPr lang="es-CL" dirty="0"/>
              <a:t>capacitación respecto a otros procesos unitarios del proceso </a:t>
            </a:r>
            <a:r>
              <a:rPr lang="es-CL" dirty="0" smtClean="0"/>
              <a:t> minero</a:t>
            </a:r>
            <a:r>
              <a:rPr lang="es-CL" dirty="0"/>
              <a:t>.</a:t>
            </a:r>
          </a:p>
        </p:txBody>
      </p:sp>
      <p:sp>
        <p:nvSpPr>
          <p:cNvPr id="7173" name="Rectangle 12"/>
          <p:cNvSpPr>
            <a:spLocks noChangeArrowheads="1"/>
          </p:cNvSpPr>
          <p:nvPr/>
        </p:nvSpPr>
        <p:spPr bwMode="auto">
          <a:xfrm>
            <a:off x="1643063" y="2589213"/>
            <a:ext cx="6215062" cy="923925"/>
          </a:xfrm>
          <a:prstGeom prst="rect">
            <a:avLst/>
          </a:prstGeom>
          <a:noFill/>
          <a:ln w="9525">
            <a:noFill/>
            <a:miter lim="800000"/>
            <a:headEnd/>
            <a:tailEnd/>
          </a:ln>
        </p:spPr>
        <p:txBody>
          <a:bodyPr>
            <a:spAutoFit/>
          </a:bodyPr>
          <a:lstStyle/>
          <a:p>
            <a:pPr algn="just"/>
            <a:r>
              <a:rPr lang="es-CL" dirty="0"/>
              <a:t>- </a:t>
            </a:r>
            <a:r>
              <a:rPr lang="es-CL" sz="1200" b="1" dirty="0"/>
              <a:t> Los trabajadores que manipulen explosivos, deberán cumplir con un proceso de inducción y conocimiento previo del área ó áreas, en las cuales prestarán sus servicios de carguío y tronadura; Como así también en los Procedimientos de Evacuación y Tronadura que le apliquen. </a:t>
            </a:r>
          </a:p>
        </p:txBody>
      </p:sp>
      <p:pic>
        <p:nvPicPr>
          <p:cNvPr id="14" name="Picture 13" descr="006.jpg"/>
          <p:cNvPicPr>
            <a:picLocks noChangeAspect="1"/>
          </p:cNvPicPr>
          <p:nvPr/>
        </p:nvPicPr>
        <p:blipFill>
          <a:blip r:embed="rId3" cstate="print"/>
          <a:stretch>
            <a:fillRect/>
          </a:stretch>
        </p:blipFill>
        <p:spPr>
          <a:xfrm>
            <a:off x="2286000" y="3643313"/>
            <a:ext cx="2214563" cy="26431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6" name="Notched Right Arrow 15"/>
          <p:cNvSpPr/>
          <p:nvPr/>
        </p:nvSpPr>
        <p:spPr bwMode="auto">
          <a:xfrm>
            <a:off x="1143000" y="4286250"/>
            <a:ext cx="642938" cy="214313"/>
          </a:xfrm>
          <a:prstGeom prst="notchedRightArrow">
            <a:avLst/>
          </a:pr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a:lstStyle/>
          <a:p>
            <a:pPr>
              <a:defRPr/>
            </a:pPr>
            <a:endParaRPr lang="es-CL"/>
          </a:p>
        </p:txBody>
      </p:sp>
      <p:sp>
        <p:nvSpPr>
          <p:cNvPr id="7176" name="TextBox 16"/>
          <p:cNvSpPr txBox="1">
            <a:spLocks noChangeArrowheads="1"/>
          </p:cNvSpPr>
          <p:nvPr/>
        </p:nvSpPr>
        <p:spPr bwMode="auto">
          <a:xfrm>
            <a:off x="642938" y="4714875"/>
            <a:ext cx="1500187" cy="461963"/>
          </a:xfrm>
          <a:prstGeom prst="rect">
            <a:avLst/>
          </a:prstGeom>
          <a:noFill/>
          <a:ln w="9525">
            <a:noFill/>
            <a:miter lim="800000"/>
            <a:headEnd/>
            <a:tailEnd/>
          </a:ln>
        </p:spPr>
        <p:txBody>
          <a:bodyPr>
            <a:spAutoFit/>
          </a:bodyPr>
          <a:lstStyle/>
          <a:p>
            <a:r>
              <a:rPr lang="es-CL" sz="1200" b="1"/>
              <a:t>Derecho a Saber</a:t>
            </a:r>
          </a:p>
          <a:p>
            <a:r>
              <a:rPr lang="es-CL" sz="1200" b="1"/>
              <a:t>(DECRETO N°40)</a:t>
            </a:r>
          </a:p>
        </p:txBody>
      </p:sp>
      <p:pic>
        <p:nvPicPr>
          <p:cNvPr id="7178" name="Picture 10" descr="D:\Users\marancib\Pictures\2012-02-28\007.jpg"/>
          <p:cNvPicPr>
            <a:picLocks noChangeAspect="1" noChangeArrowheads="1"/>
          </p:cNvPicPr>
          <p:nvPr/>
        </p:nvPicPr>
        <p:blipFill>
          <a:blip r:embed="rId4" cstate="print"/>
          <a:srcRect/>
          <a:stretch>
            <a:fillRect/>
          </a:stretch>
        </p:blipFill>
        <p:spPr bwMode="auto">
          <a:xfrm>
            <a:off x="6500813" y="3643313"/>
            <a:ext cx="2214562" cy="26463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8" name="Notched Right Arrow 17"/>
          <p:cNvSpPr/>
          <p:nvPr/>
        </p:nvSpPr>
        <p:spPr bwMode="auto">
          <a:xfrm>
            <a:off x="5214938" y="4286250"/>
            <a:ext cx="642937" cy="214313"/>
          </a:xfrm>
          <a:prstGeom prst="notchedRightArrow">
            <a:avLst/>
          </a:pr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a:lstStyle/>
          <a:p>
            <a:pPr>
              <a:defRPr/>
            </a:pPr>
            <a:endParaRPr lang="es-CL"/>
          </a:p>
        </p:txBody>
      </p:sp>
      <p:sp>
        <p:nvSpPr>
          <p:cNvPr id="7179" name="TextBox 18"/>
          <p:cNvSpPr txBox="1">
            <a:spLocks noChangeArrowheads="1"/>
          </p:cNvSpPr>
          <p:nvPr/>
        </p:nvSpPr>
        <p:spPr bwMode="auto">
          <a:xfrm>
            <a:off x="4786313" y="4714875"/>
            <a:ext cx="1500187" cy="276225"/>
          </a:xfrm>
          <a:prstGeom prst="rect">
            <a:avLst/>
          </a:prstGeom>
          <a:noFill/>
          <a:ln w="9525">
            <a:noFill/>
            <a:miter lim="800000"/>
            <a:headEnd/>
            <a:tailEnd/>
          </a:ln>
        </p:spPr>
        <p:txBody>
          <a:bodyPr>
            <a:spAutoFit/>
          </a:bodyPr>
          <a:lstStyle/>
          <a:p>
            <a:r>
              <a:rPr lang="es-CL" sz="1200" b="1"/>
              <a:t>Test de Inducción</a:t>
            </a: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7938" y="6032500"/>
            <a:ext cx="1468437" cy="565150"/>
          </a:xfrm>
          <a:prstGeom prst="rect">
            <a:avLst/>
          </a:prstGeom>
          <a:noFill/>
          <a:ln w="9525">
            <a:noFill/>
            <a:miter lim="800000"/>
            <a:headEnd/>
            <a:tailEnd/>
          </a:ln>
        </p:spPr>
      </p:pic>
      <p:sp>
        <p:nvSpPr>
          <p:cNvPr id="8195" name="Rectangle 5"/>
          <p:cNvSpPr>
            <a:spLocks noChangeArrowheads="1"/>
          </p:cNvSpPr>
          <p:nvPr/>
        </p:nvSpPr>
        <p:spPr bwMode="auto">
          <a:xfrm>
            <a:off x="1571625" y="106363"/>
            <a:ext cx="6215063" cy="1108075"/>
          </a:xfrm>
          <a:prstGeom prst="rect">
            <a:avLst/>
          </a:prstGeom>
          <a:noFill/>
          <a:ln w="9525">
            <a:noFill/>
            <a:miter lim="800000"/>
            <a:headEnd/>
            <a:tailEnd/>
          </a:ln>
        </p:spPr>
        <p:txBody>
          <a:bodyPr>
            <a:spAutoFit/>
          </a:bodyPr>
          <a:lstStyle/>
          <a:p>
            <a:pPr algn="just"/>
            <a:r>
              <a:rPr lang="es-CL"/>
              <a:t>- </a:t>
            </a:r>
            <a:r>
              <a:rPr lang="es-CL" sz="1200" b="1"/>
              <a:t>Todo “Programador Calculista de Explosivos”, debe utilizar formularios “Vales de retiro de Explosivos”, para efectuar el retiro de éstos desde polvorines, con las cantidades exactas de cada tipo de insumo (explosivo) a utilizar; Por ningún motivo deben quedar espacios sin llenar; El encargado de Polvorín, no debe entregar explosivos si no se cumple lo señalado precedentemente.</a:t>
            </a:r>
          </a:p>
        </p:txBody>
      </p:sp>
      <p:pic>
        <p:nvPicPr>
          <p:cNvPr id="8198" name="Picture 6" descr="D:\Users\marancib\Pictures\2012-02-28\008.jpg"/>
          <p:cNvPicPr>
            <a:picLocks noChangeAspect="1" noChangeArrowheads="1"/>
          </p:cNvPicPr>
          <p:nvPr/>
        </p:nvPicPr>
        <p:blipFill>
          <a:blip r:embed="rId3" cstate="print"/>
          <a:srcRect/>
          <a:stretch>
            <a:fillRect/>
          </a:stretch>
        </p:blipFill>
        <p:spPr bwMode="auto">
          <a:xfrm>
            <a:off x="4071938" y="1357313"/>
            <a:ext cx="2714625" cy="19288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Notched Right Arrow 8"/>
          <p:cNvSpPr/>
          <p:nvPr/>
        </p:nvSpPr>
        <p:spPr bwMode="auto">
          <a:xfrm>
            <a:off x="2857500" y="2214563"/>
            <a:ext cx="642938" cy="214312"/>
          </a:xfrm>
          <a:prstGeom prst="notchedRightArrow">
            <a:avLst/>
          </a:pr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a:lstStyle/>
          <a:p>
            <a:pPr>
              <a:defRPr/>
            </a:pPr>
            <a:endParaRPr lang="es-CL"/>
          </a:p>
        </p:txBody>
      </p:sp>
      <p:sp>
        <p:nvSpPr>
          <p:cNvPr id="2" name="Rectangle 9"/>
          <p:cNvSpPr>
            <a:spLocks noChangeArrowheads="1"/>
          </p:cNvSpPr>
          <p:nvPr/>
        </p:nvSpPr>
        <p:spPr bwMode="auto">
          <a:xfrm>
            <a:off x="1571625" y="3429000"/>
            <a:ext cx="6215063" cy="1292225"/>
          </a:xfrm>
          <a:prstGeom prst="rect">
            <a:avLst/>
          </a:prstGeom>
          <a:noFill/>
          <a:ln w="9525">
            <a:noFill/>
            <a:miter lim="800000"/>
            <a:headEnd/>
            <a:tailEnd/>
          </a:ln>
        </p:spPr>
        <p:txBody>
          <a:bodyPr>
            <a:spAutoFit/>
          </a:bodyPr>
          <a:lstStyle/>
          <a:p>
            <a:pPr algn="just"/>
            <a:r>
              <a:rPr lang="es-CL"/>
              <a:t>- </a:t>
            </a:r>
            <a:r>
              <a:rPr lang="es-CL" sz="1200" b="1"/>
              <a:t>Toda persona que requiera efectuar trabajos al interior de los recintos de la División y en particular en aquellos sectores con utilización de explosivos, debe acreditar dentro de su Proceso de Inducción DAS,  una capacitación básica y específica sobre Explosivos; Sin perjuicio de lo anterior Codelco Chile Div. Andina solicitará la aplicación de un test de conocimientos estándar, el cual deberá ser solicitado a los respectivos Administradores  D.AND.</a:t>
            </a:r>
          </a:p>
        </p:txBody>
      </p:sp>
      <p:pic>
        <p:nvPicPr>
          <p:cNvPr id="8199" name="Picture 7"/>
          <p:cNvPicPr>
            <a:picLocks noChangeAspect="1" noChangeArrowheads="1"/>
          </p:cNvPicPr>
          <p:nvPr/>
        </p:nvPicPr>
        <p:blipFill>
          <a:blip r:embed="rId4" cstate="print"/>
          <a:srcRect/>
          <a:stretch>
            <a:fillRect/>
          </a:stretch>
        </p:blipFill>
        <p:spPr bwMode="auto">
          <a:xfrm>
            <a:off x="1714500" y="4714875"/>
            <a:ext cx="1143000" cy="785813"/>
          </a:xfrm>
          <a:prstGeom prst="rect">
            <a:avLst/>
          </a:prstGeom>
          <a:noFill/>
          <a:ln w="9525">
            <a:noFill/>
            <a:miter lim="800000"/>
            <a:headEnd/>
            <a:tailEnd/>
          </a:ln>
          <a:effectLst>
            <a:prstShdw prst="shdw17" dist="17961" dir="2700000">
              <a:schemeClr val="accent1">
                <a:gamma/>
                <a:shade val="60000"/>
                <a:invGamma/>
              </a:schemeClr>
            </a:prstShdw>
          </a:effectLst>
        </p:spPr>
      </p:pic>
      <p:pic>
        <p:nvPicPr>
          <p:cNvPr id="8200" name="Picture 8"/>
          <p:cNvPicPr>
            <a:picLocks noChangeAspect="1" noChangeArrowheads="1"/>
          </p:cNvPicPr>
          <p:nvPr/>
        </p:nvPicPr>
        <p:blipFill>
          <a:blip r:embed="rId5" cstate="print"/>
          <a:srcRect/>
          <a:stretch>
            <a:fillRect/>
          </a:stretch>
        </p:blipFill>
        <p:spPr bwMode="auto">
          <a:xfrm>
            <a:off x="3286125" y="4714875"/>
            <a:ext cx="1143000" cy="785813"/>
          </a:xfrm>
          <a:prstGeom prst="rect">
            <a:avLst/>
          </a:prstGeom>
          <a:noFill/>
          <a:ln w="9525">
            <a:noFill/>
            <a:miter lim="800000"/>
            <a:headEnd/>
            <a:tailEnd/>
          </a:ln>
          <a:effectLst>
            <a:prstShdw prst="shdw17" dist="17961" dir="2700000">
              <a:schemeClr val="accent1">
                <a:gamma/>
                <a:shade val="60000"/>
                <a:invGamma/>
              </a:schemeClr>
            </a:prstShdw>
          </a:effectLst>
        </p:spPr>
      </p:pic>
      <p:sp>
        <p:nvSpPr>
          <p:cNvPr id="13" name="Notched Right Arrow 12"/>
          <p:cNvSpPr/>
          <p:nvPr/>
        </p:nvSpPr>
        <p:spPr bwMode="auto">
          <a:xfrm>
            <a:off x="2928938" y="5000625"/>
            <a:ext cx="285750" cy="214313"/>
          </a:xfrm>
          <a:prstGeom prst="notchedRightArrow">
            <a:avLst/>
          </a:pr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a:lstStyle/>
          <a:p>
            <a:pPr>
              <a:defRPr/>
            </a:pPr>
            <a:endParaRPr lang="es-CL"/>
          </a:p>
        </p:txBody>
      </p:sp>
      <p:pic>
        <p:nvPicPr>
          <p:cNvPr id="8201" name="Picture 9"/>
          <p:cNvPicPr>
            <a:picLocks noChangeAspect="1" noChangeArrowheads="1"/>
          </p:cNvPicPr>
          <p:nvPr/>
        </p:nvPicPr>
        <p:blipFill>
          <a:blip r:embed="rId6" cstate="print"/>
          <a:srcRect/>
          <a:stretch>
            <a:fillRect/>
          </a:stretch>
        </p:blipFill>
        <p:spPr bwMode="auto">
          <a:xfrm>
            <a:off x="4929188" y="4714875"/>
            <a:ext cx="1143000" cy="785813"/>
          </a:xfrm>
          <a:prstGeom prst="rect">
            <a:avLst/>
          </a:prstGeom>
          <a:noFill/>
          <a:ln w="9525">
            <a:noFill/>
            <a:miter lim="800000"/>
            <a:headEnd/>
            <a:tailEnd/>
          </a:ln>
          <a:effectLst>
            <a:prstShdw prst="shdw17" dist="17961" dir="2700000">
              <a:schemeClr val="accent1">
                <a:gamma/>
                <a:shade val="60000"/>
                <a:invGamma/>
              </a:schemeClr>
            </a:prstShdw>
          </a:effectLst>
        </p:spPr>
      </p:pic>
      <p:sp>
        <p:nvSpPr>
          <p:cNvPr id="15" name="Notched Right Arrow 14"/>
          <p:cNvSpPr/>
          <p:nvPr/>
        </p:nvSpPr>
        <p:spPr bwMode="auto">
          <a:xfrm>
            <a:off x="4500563" y="5000625"/>
            <a:ext cx="285750" cy="214313"/>
          </a:xfrm>
          <a:prstGeom prst="notchedRightArrow">
            <a:avLst/>
          </a:pr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a:lstStyle/>
          <a:p>
            <a:pPr>
              <a:defRPr/>
            </a:pPr>
            <a:endParaRPr lang="es-CL"/>
          </a:p>
        </p:txBody>
      </p:sp>
      <p:pic>
        <p:nvPicPr>
          <p:cNvPr id="8202" name="Picture 10"/>
          <p:cNvPicPr>
            <a:picLocks noChangeAspect="1" noChangeArrowheads="1"/>
          </p:cNvPicPr>
          <p:nvPr/>
        </p:nvPicPr>
        <p:blipFill>
          <a:blip r:embed="rId7" cstate="print"/>
          <a:srcRect/>
          <a:stretch>
            <a:fillRect/>
          </a:stretch>
        </p:blipFill>
        <p:spPr bwMode="auto">
          <a:xfrm>
            <a:off x="6572250" y="4714875"/>
            <a:ext cx="1143000" cy="785813"/>
          </a:xfrm>
          <a:prstGeom prst="rect">
            <a:avLst/>
          </a:prstGeom>
          <a:noFill/>
          <a:ln w="9525">
            <a:noFill/>
            <a:miter lim="800000"/>
            <a:headEnd/>
            <a:tailEnd/>
          </a:ln>
          <a:effectLst>
            <a:prstShdw prst="shdw17" dist="17961" dir="2700000">
              <a:schemeClr val="accent1">
                <a:gamma/>
                <a:shade val="60000"/>
                <a:invGamma/>
              </a:schemeClr>
            </a:prstShdw>
          </a:effectLst>
        </p:spPr>
      </p:pic>
      <p:sp>
        <p:nvSpPr>
          <p:cNvPr id="17" name="Notched Right Arrow 16"/>
          <p:cNvSpPr/>
          <p:nvPr/>
        </p:nvSpPr>
        <p:spPr bwMode="auto">
          <a:xfrm>
            <a:off x="6143625" y="5000625"/>
            <a:ext cx="285750" cy="214313"/>
          </a:xfrm>
          <a:prstGeom prst="notchedRightArrow">
            <a:avLst/>
          </a:pr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a:lstStyle/>
          <a:p>
            <a:pPr>
              <a:defRPr/>
            </a:pPr>
            <a:endParaRPr lang="es-CL"/>
          </a:p>
        </p:txBody>
      </p:sp>
      <p:pic>
        <p:nvPicPr>
          <p:cNvPr id="8203" name="Picture 11"/>
          <p:cNvPicPr>
            <a:picLocks noChangeAspect="1" noChangeArrowheads="1"/>
          </p:cNvPicPr>
          <p:nvPr/>
        </p:nvPicPr>
        <p:blipFill>
          <a:blip r:embed="rId8" cstate="print"/>
          <a:srcRect/>
          <a:stretch>
            <a:fillRect/>
          </a:stretch>
        </p:blipFill>
        <p:spPr bwMode="auto">
          <a:xfrm>
            <a:off x="1714500" y="5643563"/>
            <a:ext cx="1143000" cy="785812"/>
          </a:xfrm>
          <a:prstGeom prst="rect">
            <a:avLst/>
          </a:prstGeom>
          <a:noFill/>
          <a:ln w="9525">
            <a:noFill/>
            <a:miter lim="800000"/>
            <a:headEnd/>
            <a:tailEnd/>
          </a:ln>
          <a:effectLst>
            <a:prstShdw prst="shdw17" dist="17961" dir="2700000">
              <a:schemeClr val="accent1">
                <a:gamma/>
                <a:shade val="60000"/>
                <a:invGamma/>
              </a:schemeClr>
            </a:prstShdw>
          </a:effectLst>
        </p:spPr>
      </p:pic>
      <p:sp>
        <p:nvSpPr>
          <p:cNvPr id="19" name="Notched Right Arrow 18"/>
          <p:cNvSpPr/>
          <p:nvPr/>
        </p:nvSpPr>
        <p:spPr bwMode="auto">
          <a:xfrm>
            <a:off x="2928938" y="5929313"/>
            <a:ext cx="285750" cy="214312"/>
          </a:xfrm>
          <a:prstGeom prst="notchedRightArrow">
            <a:avLst/>
          </a:pr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a:lstStyle/>
          <a:p>
            <a:pPr>
              <a:defRPr/>
            </a:pPr>
            <a:endParaRPr lang="es-CL"/>
          </a:p>
        </p:txBody>
      </p:sp>
      <p:pic>
        <p:nvPicPr>
          <p:cNvPr id="8204" name="Picture 12"/>
          <p:cNvPicPr>
            <a:picLocks noChangeAspect="1" noChangeArrowheads="1"/>
          </p:cNvPicPr>
          <p:nvPr/>
        </p:nvPicPr>
        <p:blipFill>
          <a:blip r:embed="rId9" cstate="print"/>
          <a:srcRect/>
          <a:stretch>
            <a:fillRect/>
          </a:stretch>
        </p:blipFill>
        <p:spPr bwMode="auto">
          <a:xfrm>
            <a:off x="3286125" y="5643563"/>
            <a:ext cx="1143000" cy="785812"/>
          </a:xfrm>
          <a:prstGeom prst="rect">
            <a:avLst/>
          </a:prstGeom>
          <a:noFill/>
          <a:ln w="9525">
            <a:noFill/>
            <a:miter lim="800000"/>
            <a:headEnd/>
            <a:tailEnd/>
          </a:ln>
          <a:effectLst>
            <a:prstShdw prst="shdw17" dist="17961" dir="2700000">
              <a:schemeClr val="accent1">
                <a:gamma/>
                <a:shade val="60000"/>
                <a:invGamma/>
              </a:schemeClr>
            </a:prstShdw>
          </a:effectLst>
        </p:spPr>
      </p:pic>
      <p:pic>
        <p:nvPicPr>
          <p:cNvPr id="8205" name="Picture 13"/>
          <p:cNvPicPr>
            <a:picLocks noChangeAspect="1" noChangeArrowheads="1"/>
          </p:cNvPicPr>
          <p:nvPr/>
        </p:nvPicPr>
        <p:blipFill>
          <a:blip r:embed="rId10" cstate="print"/>
          <a:srcRect/>
          <a:stretch>
            <a:fillRect/>
          </a:stretch>
        </p:blipFill>
        <p:spPr bwMode="auto">
          <a:xfrm>
            <a:off x="4929188" y="5643563"/>
            <a:ext cx="1143000" cy="785812"/>
          </a:xfrm>
          <a:prstGeom prst="rect">
            <a:avLst/>
          </a:prstGeom>
          <a:noFill/>
          <a:ln w="9525">
            <a:noFill/>
            <a:miter lim="800000"/>
            <a:headEnd/>
            <a:tailEnd/>
          </a:ln>
          <a:effectLst>
            <a:prstShdw prst="shdw17" dist="17961" dir="2700000">
              <a:schemeClr val="accent1">
                <a:gamma/>
                <a:shade val="60000"/>
                <a:invGamma/>
              </a:schemeClr>
            </a:prstShdw>
          </a:effectLst>
        </p:spPr>
      </p:pic>
      <p:sp>
        <p:nvSpPr>
          <p:cNvPr id="22" name="Notched Right Arrow 21"/>
          <p:cNvSpPr/>
          <p:nvPr/>
        </p:nvSpPr>
        <p:spPr bwMode="auto">
          <a:xfrm>
            <a:off x="4500563" y="5929313"/>
            <a:ext cx="285750" cy="214312"/>
          </a:xfrm>
          <a:prstGeom prst="notchedRightArrow">
            <a:avLst/>
          </a:pr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a:lstStyle/>
          <a:p>
            <a:pPr>
              <a:defRPr/>
            </a:pPr>
            <a:endParaRPr lang="es-CL"/>
          </a:p>
        </p:txBody>
      </p:sp>
      <p:sp>
        <p:nvSpPr>
          <p:cNvPr id="23" name="Notched Right Arrow 22"/>
          <p:cNvSpPr/>
          <p:nvPr/>
        </p:nvSpPr>
        <p:spPr bwMode="auto">
          <a:xfrm>
            <a:off x="6143625" y="5929313"/>
            <a:ext cx="285750" cy="214312"/>
          </a:xfrm>
          <a:prstGeom prst="notchedRightArrow">
            <a:avLst/>
          </a:pr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a:lstStyle/>
          <a:p>
            <a:pPr>
              <a:defRPr/>
            </a:pPr>
            <a:endParaRPr lang="es-CL"/>
          </a:p>
        </p:txBody>
      </p:sp>
      <p:pic>
        <p:nvPicPr>
          <p:cNvPr id="8206" name="Picture 14"/>
          <p:cNvPicPr>
            <a:picLocks noChangeAspect="1" noChangeArrowheads="1"/>
          </p:cNvPicPr>
          <p:nvPr/>
        </p:nvPicPr>
        <p:blipFill>
          <a:blip r:embed="rId11" cstate="print"/>
          <a:srcRect/>
          <a:stretch>
            <a:fillRect/>
          </a:stretch>
        </p:blipFill>
        <p:spPr bwMode="auto">
          <a:xfrm>
            <a:off x="6572250" y="5643563"/>
            <a:ext cx="1143000" cy="785812"/>
          </a:xfrm>
          <a:prstGeom prst="rect">
            <a:avLst/>
          </a:prstGeom>
          <a:noFill/>
          <a:ln w="9525">
            <a:noFill/>
            <a:miter lim="800000"/>
            <a:headEnd/>
            <a:tailEnd/>
          </a:ln>
          <a:effectLst>
            <a:prstShdw prst="shdw17" dist="17961" dir="2700000">
              <a:schemeClr val="accent1">
                <a:gamma/>
                <a:shade val="60000"/>
                <a:invGamma/>
              </a:schemeClr>
            </a:prstShdw>
          </a:effectLst>
        </p:spPr>
      </p:pic>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7938" y="6032500"/>
            <a:ext cx="1468437" cy="565150"/>
          </a:xfrm>
          <a:prstGeom prst="rect">
            <a:avLst/>
          </a:prstGeom>
          <a:noFill/>
          <a:ln w="9525">
            <a:noFill/>
            <a:miter lim="800000"/>
            <a:headEnd/>
            <a:tailEnd/>
          </a:ln>
        </p:spPr>
      </p:pic>
      <p:sp>
        <p:nvSpPr>
          <p:cNvPr id="9219" name="TextBox 4"/>
          <p:cNvSpPr txBox="1">
            <a:spLocks noChangeArrowheads="1"/>
          </p:cNvSpPr>
          <p:nvPr/>
        </p:nvSpPr>
        <p:spPr bwMode="auto">
          <a:xfrm>
            <a:off x="142875" y="214313"/>
            <a:ext cx="8072438" cy="923925"/>
          </a:xfrm>
          <a:prstGeom prst="rect">
            <a:avLst/>
          </a:prstGeom>
          <a:noFill/>
          <a:ln w="9525">
            <a:noFill/>
            <a:miter lim="800000"/>
            <a:headEnd/>
            <a:tailEnd/>
          </a:ln>
        </p:spPr>
        <p:txBody>
          <a:bodyPr>
            <a:spAutoFit/>
          </a:bodyPr>
          <a:lstStyle/>
          <a:p>
            <a:pPr algn="just"/>
            <a:r>
              <a:rPr lang="es-CL" dirty="0"/>
              <a:t>	2.- Todo manipulador de explosivos debe estar técnicamente 	preparado conforme a las características específicas del explosivo a </a:t>
            </a:r>
            <a:r>
              <a:rPr lang="es-CL" dirty="0" smtClean="0"/>
              <a:t>ser </a:t>
            </a:r>
            <a:r>
              <a:rPr lang="es-CL" dirty="0"/>
              <a:t>utilizado y sus formas de iniciación. </a:t>
            </a:r>
          </a:p>
        </p:txBody>
      </p:sp>
      <p:sp>
        <p:nvSpPr>
          <p:cNvPr id="9220" name="Rectangle 5"/>
          <p:cNvSpPr>
            <a:spLocks noChangeArrowheads="1"/>
          </p:cNvSpPr>
          <p:nvPr/>
        </p:nvSpPr>
        <p:spPr bwMode="auto">
          <a:xfrm>
            <a:off x="1643063" y="1143000"/>
            <a:ext cx="6215062" cy="1477963"/>
          </a:xfrm>
          <a:prstGeom prst="rect">
            <a:avLst/>
          </a:prstGeom>
          <a:noFill/>
          <a:ln w="9525">
            <a:noFill/>
            <a:miter lim="800000"/>
            <a:headEnd/>
            <a:tailEnd/>
          </a:ln>
        </p:spPr>
        <p:txBody>
          <a:bodyPr>
            <a:spAutoFit/>
          </a:bodyPr>
          <a:lstStyle/>
          <a:p>
            <a:pPr algn="just"/>
            <a:r>
              <a:rPr lang="es-CL"/>
              <a:t>- </a:t>
            </a:r>
            <a:r>
              <a:rPr lang="es-CL" sz="1200" b="1"/>
              <a:t>Todo trabajador que “manipule” explosivos, debe acreditar su competencia técnica al respecto, mediante la obtención de su respectiva licencia, y adicionalmente haber aprobado un curso específico (teórico y práctico) dictado por un profesional y/o entidad acreditada, dejando registro escrito de las materias tratadas y evaluadas mediante la aplicación de un examen estandarizado vigente por DAND; y/o acreditación de experiencia equivalente y conocimiento impartido por parte de un organismo acreditado anterior.</a:t>
            </a:r>
          </a:p>
        </p:txBody>
      </p:sp>
      <p:pic>
        <p:nvPicPr>
          <p:cNvPr id="9221" name="Picture 6" descr="004.jpg"/>
          <p:cNvPicPr>
            <a:picLocks noChangeAspect="1"/>
          </p:cNvPicPr>
          <p:nvPr/>
        </p:nvPicPr>
        <p:blipFill>
          <a:blip r:embed="rId3" cstate="print"/>
          <a:srcRect/>
          <a:stretch>
            <a:fillRect/>
          </a:stretch>
        </p:blipFill>
        <p:spPr bwMode="auto">
          <a:xfrm>
            <a:off x="1143000" y="3429000"/>
            <a:ext cx="3121025" cy="10461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Down Arrow 7"/>
          <p:cNvSpPr/>
          <p:nvPr/>
        </p:nvSpPr>
        <p:spPr bwMode="auto">
          <a:xfrm>
            <a:off x="2571750" y="2714625"/>
            <a:ext cx="285750" cy="285750"/>
          </a:xfrm>
          <a:prstGeom prst="downArrow">
            <a:avLst/>
          </a:pr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a:lstStyle/>
          <a:p>
            <a:pPr>
              <a:defRPr/>
            </a:pPr>
            <a:endParaRPr lang="es-CL"/>
          </a:p>
        </p:txBody>
      </p:sp>
      <p:sp>
        <p:nvSpPr>
          <p:cNvPr id="9223" name="TextBox 9"/>
          <p:cNvSpPr txBox="1">
            <a:spLocks noChangeArrowheads="1"/>
          </p:cNvSpPr>
          <p:nvPr/>
        </p:nvSpPr>
        <p:spPr bwMode="auto">
          <a:xfrm>
            <a:off x="4786313" y="2928938"/>
            <a:ext cx="3429000" cy="1384300"/>
          </a:xfrm>
          <a:prstGeom prst="rect">
            <a:avLst/>
          </a:prstGeom>
          <a:noFill/>
          <a:ln w="9525">
            <a:noFill/>
            <a:miter lim="800000"/>
            <a:headEnd/>
            <a:tailEnd/>
          </a:ln>
        </p:spPr>
        <p:txBody>
          <a:bodyPr>
            <a:spAutoFit/>
          </a:bodyPr>
          <a:lstStyle/>
          <a:p>
            <a:pPr algn="just"/>
            <a:r>
              <a:rPr lang="es-CL" sz="1200" b="1" dirty="0"/>
              <a:t>- Autoridad Fiscalizadora realiza una prueba para constatar que cada trabajador tiene conocimiento de los trabajos que realizara y que conoce los explosivos, densidades, productos relacionado con la tronadura y otras especificaciones técnicas relacionadas. </a:t>
            </a:r>
          </a:p>
        </p:txBody>
      </p:sp>
      <p:sp>
        <p:nvSpPr>
          <p:cNvPr id="9224" name="TextBox 10"/>
          <p:cNvSpPr txBox="1">
            <a:spLocks noChangeArrowheads="1"/>
          </p:cNvSpPr>
          <p:nvPr/>
        </p:nvSpPr>
        <p:spPr bwMode="auto">
          <a:xfrm>
            <a:off x="4786313" y="4402138"/>
            <a:ext cx="3429000" cy="1754187"/>
          </a:xfrm>
          <a:prstGeom prst="rect">
            <a:avLst/>
          </a:prstGeom>
          <a:noFill/>
          <a:ln w="9525">
            <a:noFill/>
            <a:miter lim="800000"/>
            <a:headEnd/>
            <a:tailEnd/>
          </a:ln>
        </p:spPr>
        <p:txBody>
          <a:bodyPr>
            <a:spAutoFit/>
          </a:bodyPr>
          <a:lstStyle/>
          <a:p>
            <a:pPr algn="just"/>
            <a:r>
              <a:rPr lang="es-CL" sz="1200" b="1" dirty="0"/>
              <a:t>- También dentro de la matriz de capacitación que Orica Chile entrega a sus trabajadores, se capacita conforme al trabajo que cada trabajador realizara. Todos los trabajadores deben conocer de forma básica, aunque no estén relacionados directamente con el proceso de tronadura, los explosivos y productos relacionados con esta.</a:t>
            </a: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7938" y="6032500"/>
            <a:ext cx="1468437" cy="565150"/>
          </a:xfrm>
          <a:prstGeom prst="rect">
            <a:avLst/>
          </a:prstGeom>
          <a:noFill/>
          <a:ln w="9525">
            <a:noFill/>
            <a:miter lim="800000"/>
            <a:headEnd/>
            <a:tailEnd/>
          </a:ln>
        </p:spPr>
      </p:pic>
      <p:sp>
        <p:nvSpPr>
          <p:cNvPr id="7" name="Notched Right Arrow 6"/>
          <p:cNvSpPr/>
          <p:nvPr/>
        </p:nvSpPr>
        <p:spPr bwMode="auto">
          <a:xfrm>
            <a:off x="2000250" y="2357438"/>
            <a:ext cx="642938" cy="214312"/>
          </a:xfrm>
          <a:prstGeom prst="notchedRightArrow">
            <a:avLst/>
          </a:pr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a:lstStyle/>
          <a:p>
            <a:pPr>
              <a:defRPr/>
            </a:pPr>
            <a:endParaRPr lang="es-CL"/>
          </a:p>
        </p:txBody>
      </p:sp>
      <p:sp>
        <p:nvSpPr>
          <p:cNvPr id="10244" name="TextBox 7"/>
          <p:cNvSpPr txBox="1">
            <a:spLocks noChangeArrowheads="1"/>
          </p:cNvSpPr>
          <p:nvPr/>
        </p:nvSpPr>
        <p:spPr bwMode="auto">
          <a:xfrm>
            <a:off x="2857500" y="2190750"/>
            <a:ext cx="5000625" cy="523875"/>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a:spAutoFit/>
          </a:bodyPr>
          <a:lstStyle/>
          <a:p>
            <a:pPr algn="ctr">
              <a:defRPr/>
            </a:pPr>
            <a:r>
              <a:rPr lang="es-CL" sz="1400" b="1" dirty="0"/>
              <a:t>IMPLEMENTADO EN POLVORIN – POR IMPLEMENTAR EN TERRENO</a:t>
            </a:r>
          </a:p>
        </p:txBody>
      </p:sp>
      <p:sp>
        <p:nvSpPr>
          <p:cNvPr id="10245" name="Rectangle 8"/>
          <p:cNvSpPr>
            <a:spLocks noChangeArrowheads="1"/>
          </p:cNvSpPr>
          <p:nvPr/>
        </p:nvSpPr>
        <p:spPr bwMode="auto">
          <a:xfrm>
            <a:off x="1785938" y="3665538"/>
            <a:ext cx="6215062" cy="1477962"/>
          </a:xfrm>
          <a:prstGeom prst="rect">
            <a:avLst/>
          </a:prstGeom>
          <a:noFill/>
          <a:ln w="9525">
            <a:noFill/>
            <a:miter lim="800000"/>
            <a:headEnd/>
            <a:tailEnd/>
          </a:ln>
        </p:spPr>
        <p:txBody>
          <a:bodyPr>
            <a:spAutoFit/>
          </a:bodyPr>
          <a:lstStyle/>
          <a:p>
            <a:pPr algn="just"/>
            <a:r>
              <a:rPr lang="es-CL" dirty="0"/>
              <a:t>- </a:t>
            </a:r>
            <a:r>
              <a:rPr lang="es-CL" sz="1200" b="1" dirty="0"/>
              <a:t>Todo trabajador que “manipule” explosivos, debe contar con todos los implementos ó elementos adecuados para efectuar su labor definidos en los Documentos:</a:t>
            </a:r>
          </a:p>
          <a:p>
            <a:pPr algn="just"/>
            <a:endParaRPr lang="es-CL" sz="1200" b="1" dirty="0"/>
          </a:p>
          <a:p>
            <a:pPr algn="just"/>
            <a:r>
              <a:rPr lang="es-CL" sz="1200" b="1" dirty="0"/>
              <a:t>1. SGI-P-SMS-018 “Tronadura Secundaria en Área de Producción” </a:t>
            </a:r>
          </a:p>
          <a:p>
            <a:pPr algn="just"/>
            <a:r>
              <a:rPr lang="es-CL" sz="1200" b="1" dirty="0"/>
              <a:t>2. REGLAMENTO DE PERFORACIÓN Y TRONADURA MINAS RAJO ABIERTO.</a:t>
            </a:r>
          </a:p>
          <a:p>
            <a:pPr algn="just"/>
            <a:r>
              <a:rPr lang="es-CL" sz="1200" b="1" dirty="0"/>
              <a:t>En caso contrario No debe desarrollar su función como tal.</a:t>
            </a:r>
          </a:p>
        </p:txBody>
      </p:sp>
      <p:sp>
        <p:nvSpPr>
          <p:cNvPr id="10246" name="TextBox 9"/>
          <p:cNvSpPr txBox="1">
            <a:spLocks noChangeArrowheads="1"/>
          </p:cNvSpPr>
          <p:nvPr/>
        </p:nvSpPr>
        <p:spPr bwMode="auto">
          <a:xfrm>
            <a:off x="714348" y="174615"/>
            <a:ext cx="8072437" cy="1754187"/>
          </a:xfrm>
          <a:prstGeom prst="rect">
            <a:avLst/>
          </a:prstGeom>
          <a:noFill/>
          <a:ln w="9525">
            <a:noFill/>
            <a:miter lim="800000"/>
            <a:headEnd/>
            <a:tailEnd/>
          </a:ln>
        </p:spPr>
        <p:txBody>
          <a:bodyPr>
            <a:spAutoFit/>
          </a:bodyPr>
          <a:lstStyle/>
          <a:p>
            <a:pPr algn="just"/>
            <a:r>
              <a:rPr lang="es-CL" dirty="0"/>
              <a:t>3.- </a:t>
            </a:r>
            <a:r>
              <a:rPr lang="es-CL" b="1" dirty="0"/>
              <a:t>Todo trabajador que “manipule” explosivos, debe considerar previo a la manipulación de éstos, su respectiva descarga de corriente estática a tierra mediante la utilización de barras de Cu (barras </a:t>
            </a:r>
            <a:r>
              <a:rPr lang="es-CL" b="1" dirty="0" err="1"/>
              <a:t>Copperweld</a:t>
            </a:r>
            <a:r>
              <a:rPr lang="es-CL" b="1" dirty="0"/>
              <a:t> de 5/8“) ó la utilización de líneas de Cu </a:t>
            </a:r>
            <a:r>
              <a:rPr lang="es-CL" b="1" dirty="0" smtClean="0"/>
              <a:t>dispuesto </a:t>
            </a:r>
            <a:r>
              <a:rPr lang="es-CL" b="1" dirty="0"/>
              <a:t>en las inmediaciones de las frentes de carguío. (descarga de corriente estática).</a:t>
            </a:r>
            <a:endParaRPr lang="es-CL" dirty="0"/>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a:stretch>
            <a:fillRect/>
          </a:stretch>
        </p:blipFill>
        <p:spPr bwMode="auto">
          <a:xfrm>
            <a:off x="7938" y="6000750"/>
            <a:ext cx="1468437" cy="565150"/>
          </a:xfrm>
          <a:prstGeom prst="rect">
            <a:avLst/>
          </a:prstGeom>
          <a:noFill/>
          <a:ln w="9525">
            <a:noFill/>
            <a:miter lim="800000"/>
            <a:headEnd/>
            <a:tailEnd/>
          </a:ln>
        </p:spPr>
      </p:pic>
      <p:sp>
        <p:nvSpPr>
          <p:cNvPr id="11267" name="TextBox 3"/>
          <p:cNvSpPr txBox="1">
            <a:spLocks noChangeArrowheads="1"/>
          </p:cNvSpPr>
          <p:nvPr/>
        </p:nvSpPr>
        <p:spPr bwMode="auto">
          <a:xfrm>
            <a:off x="376238" y="500063"/>
            <a:ext cx="8267700" cy="460375"/>
          </a:xfrm>
          <a:prstGeom prst="rect">
            <a:avLst/>
          </a:prstGeom>
          <a:noFill/>
          <a:ln w="9525">
            <a:noFill/>
            <a:miter lim="800000"/>
            <a:headEnd/>
            <a:tailEnd/>
          </a:ln>
        </p:spPr>
        <p:txBody>
          <a:bodyPr>
            <a:spAutoFit/>
          </a:bodyPr>
          <a:lstStyle/>
          <a:p>
            <a:pPr algn="ctr"/>
            <a:r>
              <a:rPr lang="es-CL" sz="2400" b="1"/>
              <a:t>B.-  </a:t>
            </a:r>
            <a:r>
              <a:rPr lang="es-CL" sz="2400" b="1">
                <a:solidFill>
                  <a:schemeClr val="bg1"/>
                </a:solidFill>
              </a:rPr>
              <a:t>Requisitos Asociados a la Organización</a:t>
            </a:r>
            <a:endParaRPr lang="en-US" sz="2400" b="1">
              <a:solidFill>
                <a:schemeClr val="bg1"/>
              </a:solidFill>
            </a:endParaRPr>
          </a:p>
        </p:txBody>
      </p:sp>
      <p:sp>
        <p:nvSpPr>
          <p:cNvPr id="11268" name="TextBox 4"/>
          <p:cNvSpPr txBox="1">
            <a:spLocks noChangeArrowheads="1"/>
          </p:cNvSpPr>
          <p:nvPr/>
        </p:nvSpPr>
        <p:spPr bwMode="auto">
          <a:xfrm>
            <a:off x="428625" y="1139825"/>
            <a:ext cx="8072438" cy="646113"/>
          </a:xfrm>
          <a:prstGeom prst="rect">
            <a:avLst/>
          </a:prstGeom>
          <a:noFill/>
          <a:ln w="9525">
            <a:noFill/>
            <a:miter lim="800000"/>
            <a:headEnd/>
            <a:tailEnd/>
          </a:ln>
        </p:spPr>
        <p:txBody>
          <a:bodyPr>
            <a:spAutoFit/>
          </a:bodyPr>
          <a:lstStyle/>
          <a:p>
            <a:pPr algn="just"/>
            <a:r>
              <a:rPr lang="es-CL"/>
              <a:t>B1.- Contar con un reglamento específico para la actividad previamente presentado y aprobado por la autoridad competente.</a:t>
            </a:r>
          </a:p>
        </p:txBody>
      </p:sp>
      <p:sp>
        <p:nvSpPr>
          <p:cNvPr id="11269" name="TextBox 4"/>
          <p:cNvSpPr txBox="1">
            <a:spLocks noChangeArrowheads="1"/>
          </p:cNvSpPr>
          <p:nvPr/>
        </p:nvSpPr>
        <p:spPr bwMode="auto">
          <a:xfrm>
            <a:off x="428625" y="3175000"/>
            <a:ext cx="8072438" cy="646113"/>
          </a:xfrm>
          <a:prstGeom prst="rect">
            <a:avLst/>
          </a:prstGeom>
          <a:noFill/>
          <a:ln w="9525">
            <a:noFill/>
            <a:miter lim="800000"/>
            <a:headEnd/>
            <a:tailEnd/>
          </a:ln>
        </p:spPr>
        <p:txBody>
          <a:bodyPr>
            <a:spAutoFit/>
          </a:bodyPr>
          <a:lstStyle/>
          <a:p>
            <a:pPr algn="just"/>
            <a:r>
              <a:rPr lang="es-CL" dirty="0"/>
              <a:t>B2.- Realizar la gestión del cambio frente a modificaciones que afecten las tareas de trabajo con explosivos y tronadura.</a:t>
            </a:r>
          </a:p>
        </p:txBody>
      </p:sp>
      <p:sp>
        <p:nvSpPr>
          <p:cNvPr id="11270" name="TextBox 4"/>
          <p:cNvSpPr txBox="1">
            <a:spLocks noChangeArrowheads="1"/>
          </p:cNvSpPr>
          <p:nvPr/>
        </p:nvSpPr>
        <p:spPr bwMode="auto">
          <a:xfrm>
            <a:off x="71438" y="3960813"/>
            <a:ext cx="8072437" cy="646112"/>
          </a:xfrm>
          <a:prstGeom prst="rect">
            <a:avLst/>
          </a:prstGeom>
          <a:noFill/>
          <a:ln w="9525">
            <a:noFill/>
            <a:miter lim="800000"/>
            <a:headEnd/>
            <a:tailEnd/>
          </a:ln>
        </p:spPr>
        <p:txBody>
          <a:bodyPr>
            <a:spAutoFit/>
          </a:bodyPr>
          <a:lstStyle/>
          <a:p>
            <a:pPr algn="just"/>
            <a:r>
              <a:rPr lang="es-CL" dirty="0"/>
              <a:t>	1.- Se debe contar con un procedimiento asociado a la "Gestión de 	Cambio"</a:t>
            </a:r>
          </a:p>
        </p:txBody>
      </p:sp>
      <p:sp>
        <p:nvSpPr>
          <p:cNvPr id="11271" name="TextBox 4"/>
          <p:cNvSpPr txBox="1">
            <a:spLocks noChangeArrowheads="1"/>
          </p:cNvSpPr>
          <p:nvPr/>
        </p:nvSpPr>
        <p:spPr bwMode="auto">
          <a:xfrm>
            <a:off x="71438" y="4667250"/>
            <a:ext cx="8072437" cy="1476375"/>
          </a:xfrm>
          <a:prstGeom prst="rect">
            <a:avLst/>
          </a:prstGeom>
          <a:noFill/>
          <a:ln w="9525">
            <a:noFill/>
            <a:miter lim="800000"/>
            <a:headEnd/>
            <a:tailEnd/>
          </a:ln>
        </p:spPr>
        <p:txBody>
          <a:bodyPr>
            <a:spAutoFit/>
          </a:bodyPr>
          <a:lstStyle/>
          <a:p>
            <a:pPr algn="just"/>
            <a:r>
              <a:rPr lang="es-CL" dirty="0"/>
              <a:t>	2.- Toda modificación en el proceso de tronadura como por ejemplo: 	materias primas, métodos de iniciación, diseño de malla o diagrama, 	debe considerar un análisis de riesgo previo, antes de su 	implementación, esto para controlar eventuales nuevos peligros 	asociados a la actividad.</a:t>
            </a:r>
          </a:p>
        </p:txBody>
      </p:sp>
      <p:pic>
        <p:nvPicPr>
          <p:cNvPr id="11273" name="Picture 9"/>
          <p:cNvPicPr>
            <a:picLocks noChangeAspect="1" noChangeArrowheads="1"/>
          </p:cNvPicPr>
          <p:nvPr/>
        </p:nvPicPr>
        <p:blipFill>
          <a:blip r:embed="rId3" cstate="print"/>
          <a:srcRect/>
          <a:stretch>
            <a:fillRect/>
          </a:stretch>
        </p:blipFill>
        <p:spPr bwMode="auto">
          <a:xfrm>
            <a:off x="6929438" y="1785938"/>
            <a:ext cx="1433512" cy="1428750"/>
          </a:xfrm>
          <a:prstGeom prst="rect">
            <a:avLst/>
          </a:prstGeom>
          <a:noFill/>
          <a:ln w="9525">
            <a:noFill/>
            <a:miter lim="800000"/>
            <a:headEnd/>
            <a:tailEnd/>
          </a:ln>
          <a:effectLst>
            <a:prstShdw prst="shdw17" dist="17961" dir="2700000">
              <a:schemeClr val="accent1">
                <a:gamma/>
                <a:shade val="60000"/>
                <a:invGamma/>
              </a:schemeClr>
            </a:prstShdw>
          </a:effectLst>
        </p:spPr>
      </p:pic>
      <p:pic>
        <p:nvPicPr>
          <p:cNvPr id="11274" name="Picture 10"/>
          <p:cNvPicPr>
            <a:picLocks noChangeAspect="1" noChangeArrowheads="1"/>
          </p:cNvPicPr>
          <p:nvPr/>
        </p:nvPicPr>
        <p:blipFill>
          <a:blip r:embed="rId4" cstate="print"/>
          <a:srcRect/>
          <a:stretch>
            <a:fillRect/>
          </a:stretch>
        </p:blipFill>
        <p:spPr bwMode="auto">
          <a:xfrm>
            <a:off x="4643438" y="1785938"/>
            <a:ext cx="1428750" cy="1428750"/>
          </a:xfrm>
          <a:prstGeom prst="rect">
            <a:avLst/>
          </a:prstGeom>
          <a:noFill/>
          <a:ln w="9525">
            <a:noFill/>
            <a:miter lim="800000"/>
            <a:headEnd/>
            <a:tailEnd/>
          </a:ln>
          <a:effectLst>
            <a:prstShdw prst="shdw17" dist="17961" dir="2700000">
              <a:schemeClr val="accent1">
                <a:gamma/>
                <a:shade val="60000"/>
                <a:invGamma/>
              </a:schemeClr>
            </a:prstShdw>
          </a:effectLst>
        </p:spPr>
      </p:pic>
      <p:sp>
        <p:nvSpPr>
          <p:cNvPr id="14" name="Notched Right Arrow 13"/>
          <p:cNvSpPr/>
          <p:nvPr/>
        </p:nvSpPr>
        <p:spPr bwMode="auto">
          <a:xfrm>
            <a:off x="6286500" y="2286000"/>
            <a:ext cx="357188" cy="214313"/>
          </a:xfrm>
          <a:prstGeom prst="notchedRightArrow">
            <a:avLst/>
          </a:pr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a:lstStyle/>
          <a:p>
            <a:pPr>
              <a:defRPr/>
            </a:pPr>
            <a:endParaRPr lang="es-CL"/>
          </a:p>
        </p:txBody>
      </p:sp>
      <p:sp>
        <p:nvSpPr>
          <p:cNvPr id="15" name="TextBox 14"/>
          <p:cNvSpPr txBox="1"/>
          <p:nvPr/>
        </p:nvSpPr>
        <p:spPr>
          <a:xfrm>
            <a:off x="1214438" y="2500313"/>
            <a:ext cx="3071812" cy="276225"/>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pPr>
              <a:defRPr/>
            </a:pPr>
            <a:r>
              <a:rPr lang="es-CL" sz="1200" b="1" dirty="0"/>
              <a:t>Uso y Manejo Correcto de Explosivos</a:t>
            </a:r>
          </a:p>
        </p:txBody>
      </p:sp>
      <p:sp>
        <p:nvSpPr>
          <p:cNvPr id="16" name="Notched Right Arrow 15"/>
          <p:cNvSpPr/>
          <p:nvPr/>
        </p:nvSpPr>
        <p:spPr bwMode="auto">
          <a:xfrm>
            <a:off x="2500313" y="2143125"/>
            <a:ext cx="357187" cy="214313"/>
          </a:xfrm>
          <a:prstGeom prst="notchedRightArrow">
            <a:avLst/>
          </a:pr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a:lstStyle/>
          <a:p>
            <a:pPr>
              <a:defRPr/>
            </a:pPr>
            <a:endParaRPr lang="es-CL"/>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22225" y="5949950"/>
            <a:ext cx="1468438" cy="563563"/>
          </a:xfrm>
          <a:prstGeom prst="rect">
            <a:avLst/>
          </a:prstGeom>
          <a:noFill/>
          <a:ln w="9525">
            <a:noFill/>
            <a:miter lim="800000"/>
            <a:headEnd/>
            <a:tailEnd/>
          </a:ln>
        </p:spPr>
      </p:pic>
      <p:sp>
        <p:nvSpPr>
          <p:cNvPr id="2051" name="TextBox 3"/>
          <p:cNvSpPr txBox="1">
            <a:spLocks noChangeArrowheads="1"/>
          </p:cNvSpPr>
          <p:nvPr/>
        </p:nvSpPr>
        <p:spPr bwMode="auto">
          <a:xfrm>
            <a:off x="928662" y="2867452"/>
            <a:ext cx="7429500" cy="1569660"/>
          </a:xfrm>
          <a:prstGeom prst="rect">
            <a:avLst/>
          </a:prstGeom>
          <a:noFill/>
          <a:ln w="9525">
            <a:noFill/>
            <a:miter lim="800000"/>
            <a:headEnd/>
            <a:tailEnd/>
          </a:ln>
        </p:spPr>
        <p:txBody>
          <a:bodyPr>
            <a:spAutoFit/>
          </a:bodyPr>
          <a:lstStyle/>
          <a:p>
            <a:pPr algn="ctr">
              <a:defRPr/>
            </a:pPr>
            <a:r>
              <a:rPr lang="es-CL" sz="32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Arial" charset="0"/>
                <a:cs typeface="Arial" charset="0"/>
              </a:rPr>
              <a:t>PROCESO DE TRONADURA</a:t>
            </a:r>
          </a:p>
          <a:p>
            <a:pPr algn="ctr">
              <a:defRPr/>
            </a:pPr>
            <a:endParaRPr lang="es-CL" sz="32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Arial" charset="0"/>
              <a:cs typeface="Arial" charset="0"/>
            </a:endParaRPr>
          </a:p>
          <a:p>
            <a:pPr algn="ctr">
              <a:defRPr/>
            </a:pPr>
            <a:endParaRPr lang="es-CL" sz="32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Arial" charset="0"/>
              <a:cs typeface="Arial" charset="0"/>
            </a:endParaRP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srcRect/>
          <a:stretch>
            <a:fillRect/>
          </a:stretch>
        </p:blipFill>
        <p:spPr bwMode="auto">
          <a:xfrm>
            <a:off x="7938" y="6032500"/>
            <a:ext cx="1468437" cy="565150"/>
          </a:xfrm>
          <a:prstGeom prst="rect">
            <a:avLst/>
          </a:prstGeom>
          <a:noFill/>
          <a:ln w="9525">
            <a:noFill/>
            <a:miter lim="800000"/>
            <a:headEnd/>
            <a:tailEnd/>
          </a:ln>
        </p:spPr>
      </p:pic>
      <p:sp>
        <p:nvSpPr>
          <p:cNvPr id="12291" name="TextBox 2"/>
          <p:cNvSpPr txBox="1">
            <a:spLocks noChangeArrowheads="1"/>
          </p:cNvSpPr>
          <p:nvPr/>
        </p:nvSpPr>
        <p:spPr bwMode="auto">
          <a:xfrm>
            <a:off x="428625" y="214313"/>
            <a:ext cx="8072438" cy="646112"/>
          </a:xfrm>
          <a:prstGeom prst="rect">
            <a:avLst/>
          </a:prstGeom>
          <a:noFill/>
          <a:ln w="9525">
            <a:noFill/>
            <a:miter lim="800000"/>
            <a:headEnd/>
            <a:tailEnd/>
          </a:ln>
        </p:spPr>
        <p:txBody>
          <a:bodyPr>
            <a:spAutoFit/>
          </a:bodyPr>
          <a:lstStyle/>
          <a:p>
            <a:pPr algn="just"/>
            <a:r>
              <a:rPr lang="es-CL"/>
              <a:t>B3.- Confinar o aislar el área de trabajo donde se realizará la tarea con materiales explosivos.</a:t>
            </a:r>
          </a:p>
        </p:txBody>
      </p:sp>
      <p:sp>
        <p:nvSpPr>
          <p:cNvPr id="12292" name="TextBox 9"/>
          <p:cNvSpPr txBox="1">
            <a:spLocks noChangeArrowheads="1"/>
          </p:cNvSpPr>
          <p:nvPr/>
        </p:nvSpPr>
        <p:spPr bwMode="auto">
          <a:xfrm>
            <a:off x="571500" y="1022350"/>
            <a:ext cx="8072438" cy="1477963"/>
          </a:xfrm>
          <a:prstGeom prst="rect">
            <a:avLst/>
          </a:prstGeom>
          <a:noFill/>
          <a:ln w="9525">
            <a:noFill/>
            <a:miter lim="800000"/>
            <a:headEnd/>
            <a:tailEnd/>
          </a:ln>
        </p:spPr>
        <p:txBody>
          <a:bodyPr>
            <a:spAutoFit/>
          </a:bodyPr>
          <a:lstStyle/>
          <a:p>
            <a:pPr algn="just"/>
            <a:r>
              <a:rPr lang="es-CL"/>
              <a:t>- </a:t>
            </a:r>
            <a:r>
              <a:rPr lang="es-CL" b="1"/>
              <a:t>El área de trabajo que involucre las tareas de manipulación de explosivos quedará señalizada perimetralmente manteniendo una distancia mínima de 20 metros respecto al lugar donde se realice el carguío de explosivo. Dicha señalización de limitación se regirá por los procedimientos específicos del área, entre otros se podrá considerar:</a:t>
            </a:r>
            <a:endParaRPr lang="es-CL"/>
          </a:p>
        </p:txBody>
      </p:sp>
      <p:sp>
        <p:nvSpPr>
          <p:cNvPr id="12293" name="Rectangle 8"/>
          <p:cNvSpPr>
            <a:spLocks noChangeArrowheads="1"/>
          </p:cNvSpPr>
          <p:nvPr/>
        </p:nvSpPr>
        <p:spPr bwMode="auto">
          <a:xfrm>
            <a:off x="571500" y="2795585"/>
            <a:ext cx="6215063" cy="276225"/>
          </a:xfrm>
          <a:prstGeom prst="rect">
            <a:avLst/>
          </a:prstGeom>
          <a:noFill/>
          <a:ln w="9525">
            <a:noFill/>
            <a:miter lim="800000"/>
            <a:headEnd/>
            <a:tailEnd/>
          </a:ln>
        </p:spPr>
        <p:txBody>
          <a:bodyPr>
            <a:spAutoFit/>
          </a:bodyPr>
          <a:lstStyle/>
          <a:p>
            <a:pPr algn="just"/>
            <a:r>
              <a:rPr lang="es-CL" sz="1200" b="1" dirty="0"/>
              <a:t>1. - Letreros de prohibición de ingreso.</a:t>
            </a:r>
          </a:p>
        </p:txBody>
      </p:sp>
      <p:sp>
        <p:nvSpPr>
          <p:cNvPr id="12294" name="Rectangle 8"/>
          <p:cNvSpPr>
            <a:spLocks noChangeArrowheads="1"/>
          </p:cNvSpPr>
          <p:nvPr/>
        </p:nvSpPr>
        <p:spPr bwMode="auto">
          <a:xfrm>
            <a:off x="571500" y="3081337"/>
            <a:ext cx="6215063" cy="276225"/>
          </a:xfrm>
          <a:prstGeom prst="rect">
            <a:avLst/>
          </a:prstGeom>
          <a:noFill/>
          <a:ln w="9525">
            <a:noFill/>
            <a:miter lim="800000"/>
            <a:headEnd/>
            <a:tailEnd/>
          </a:ln>
        </p:spPr>
        <p:txBody>
          <a:bodyPr>
            <a:spAutoFit/>
          </a:bodyPr>
          <a:lstStyle/>
          <a:p>
            <a:pPr algn="just"/>
            <a:r>
              <a:rPr lang="es-CL" sz="1200" b="1" dirty="0"/>
              <a:t>2. - Conos de seguridad de franjas amarillo con negro.</a:t>
            </a:r>
          </a:p>
        </p:txBody>
      </p:sp>
      <p:sp>
        <p:nvSpPr>
          <p:cNvPr id="9" name="Notched Right Arrow 8"/>
          <p:cNvSpPr/>
          <p:nvPr/>
        </p:nvSpPr>
        <p:spPr bwMode="auto">
          <a:xfrm>
            <a:off x="2928938" y="4500563"/>
            <a:ext cx="357187" cy="214312"/>
          </a:xfrm>
          <a:prstGeom prst="notchedRightArrow">
            <a:avLst/>
          </a:pr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a:lstStyle/>
          <a:p>
            <a:pPr>
              <a:defRPr/>
            </a:pPr>
            <a:endParaRPr lang="es-CL"/>
          </a:p>
        </p:txBody>
      </p:sp>
      <p:pic>
        <p:nvPicPr>
          <p:cNvPr id="12" name="Picture 5" descr="IMG_1291.jpg"/>
          <p:cNvPicPr>
            <a:picLocks noChangeAspect="1"/>
          </p:cNvPicPr>
          <p:nvPr/>
        </p:nvPicPr>
        <p:blipFill>
          <a:blip r:embed="rId3" cstate="print"/>
          <a:srcRect/>
          <a:stretch>
            <a:fillRect/>
          </a:stretch>
        </p:blipFill>
        <p:spPr bwMode="auto">
          <a:xfrm>
            <a:off x="285750" y="3571875"/>
            <a:ext cx="2500313" cy="20002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5" descr="IMG_1290.jpg"/>
          <p:cNvPicPr>
            <a:picLocks noChangeAspect="1"/>
          </p:cNvPicPr>
          <p:nvPr/>
        </p:nvPicPr>
        <p:blipFill>
          <a:blip r:embed="rId4" cstate="print"/>
          <a:srcRect/>
          <a:stretch>
            <a:fillRect/>
          </a:stretch>
        </p:blipFill>
        <p:spPr bwMode="auto">
          <a:xfrm>
            <a:off x="3429000" y="3571875"/>
            <a:ext cx="2500313" cy="20002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4" name="Notched Right Arrow 13"/>
          <p:cNvSpPr/>
          <p:nvPr/>
        </p:nvSpPr>
        <p:spPr bwMode="auto">
          <a:xfrm>
            <a:off x="6000750" y="4500563"/>
            <a:ext cx="357188" cy="214312"/>
          </a:xfrm>
          <a:prstGeom prst="notchedRightArrow">
            <a:avLst/>
          </a:pr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a:lstStyle/>
          <a:p>
            <a:pPr>
              <a:defRPr/>
            </a:pPr>
            <a:endParaRPr lang="es-CL"/>
          </a:p>
        </p:txBody>
      </p:sp>
      <p:pic>
        <p:nvPicPr>
          <p:cNvPr id="15" name="Picture 4" descr="IMG_1292.jpg"/>
          <p:cNvPicPr>
            <a:picLocks noChangeAspect="1"/>
          </p:cNvPicPr>
          <p:nvPr/>
        </p:nvPicPr>
        <p:blipFill>
          <a:blip r:embed="rId5" cstate="print"/>
          <a:srcRect/>
          <a:stretch>
            <a:fillRect/>
          </a:stretch>
        </p:blipFill>
        <p:spPr bwMode="auto">
          <a:xfrm>
            <a:off x="6357938" y="3571875"/>
            <a:ext cx="2500312" cy="20716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srcRect/>
          <a:stretch>
            <a:fillRect/>
          </a:stretch>
        </p:blipFill>
        <p:spPr bwMode="auto">
          <a:xfrm>
            <a:off x="7938" y="6032500"/>
            <a:ext cx="1468437" cy="565150"/>
          </a:xfrm>
          <a:prstGeom prst="rect">
            <a:avLst/>
          </a:prstGeom>
          <a:noFill/>
          <a:ln w="9525">
            <a:noFill/>
            <a:miter lim="800000"/>
            <a:headEnd/>
            <a:tailEnd/>
          </a:ln>
        </p:spPr>
      </p:pic>
      <p:sp>
        <p:nvSpPr>
          <p:cNvPr id="13315" name="TextBox 2"/>
          <p:cNvSpPr txBox="1">
            <a:spLocks noChangeArrowheads="1"/>
          </p:cNvSpPr>
          <p:nvPr/>
        </p:nvSpPr>
        <p:spPr bwMode="auto">
          <a:xfrm>
            <a:off x="581025" y="211138"/>
            <a:ext cx="8072438" cy="646112"/>
          </a:xfrm>
          <a:prstGeom prst="rect">
            <a:avLst/>
          </a:prstGeom>
          <a:noFill/>
          <a:ln w="9525">
            <a:noFill/>
            <a:miter lim="800000"/>
            <a:headEnd/>
            <a:tailEnd/>
          </a:ln>
        </p:spPr>
        <p:txBody>
          <a:bodyPr>
            <a:spAutoFit/>
          </a:bodyPr>
          <a:lstStyle/>
          <a:p>
            <a:pPr algn="just"/>
            <a:r>
              <a:rPr lang="es-CL" dirty="0"/>
              <a:t>B4.- Previo a las tronaduras, se debe emitir una “carta de loros” que incluya todas las tronaduras del área, aprobada por el responsable del área.</a:t>
            </a:r>
          </a:p>
        </p:txBody>
      </p:sp>
      <p:sp>
        <p:nvSpPr>
          <p:cNvPr id="13316" name="TextBox 9"/>
          <p:cNvSpPr txBox="1">
            <a:spLocks noChangeArrowheads="1"/>
          </p:cNvSpPr>
          <p:nvPr/>
        </p:nvSpPr>
        <p:spPr bwMode="auto">
          <a:xfrm>
            <a:off x="928688" y="1022350"/>
            <a:ext cx="7429500" cy="647700"/>
          </a:xfrm>
          <a:prstGeom prst="rect">
            <a:avLst/>
          </a:prstGeom>
          <a:noFill/>
          <a:ln w="9525">
            <a:noFill/>
            <a:miter lim="800000"/>
            <a:headEnd/>
            <a:tailEnd/>
          </a:ln>
        </p:spPr>
        <p:txBody>
          <a:bodyPr>
            <a:spAutoFit/>
          </a:bodyPr>
          <a:lstStyle/>
          <a:p>
            <a:pPr algn="just"/>
            <a:r>
              <a:rPr lang="es-CL" dirty="0"/>
              <a:t>1- Previo a la actividad de Tronadura se debe establecer las áreas a evacuar y las posiciones en que se ubicarán los loros respectivos.</a:t>
            </a:r>
          </a:p>
        </p:txBody>
      </p:sp>
      <p:sp>
        <p:nvSpPr>
          <p:cNvPr id="13317" name="TextBox 4"/>
          <p:cNvSpPr txBox="1">
            <a:spLocks noChangeArrowheads="1"/>
          </p:cNvSpPr>
          <p:nvPr/>
        </p:nvSpPr>
        <p:spPr bwMode="auto">
          <a:xfrm>
            <a:off x="500063" y="1857375"/>
            <a:ext cx="8072437" cy="923925"/>
          </a:xfrm>
          <a:prstGeom prst="rect">
            <a:avLst/>
          </a:prstGeom>
          <a:noFill/>
          <a:ln w="9525">
            <a:noFill/>
            <a:miter lim="800000"/>
            <a:headEnd/>
            <a:tailEnd/>
          </a:ln>
        </p:spPr>
        <p:txBody>
          <a:bodyPr>
            <a:spAutoFit/>
          </a:bodyPr>
          <a:lstStyle/>
          <a:p>
            <a:pPr algn="just"/>
            <a:r>
              <a:rPr lang="es-CL" dirty="0"/>
              <a:t>B5.- Los accesos a las áreas comprometidas deben ser aisladas mediante personas “loros vivos”, en casos justificados y reglamentados se puede utilizar tapados, barreras y letreros prohibitivos, según D.S 72 (art. 568)</a:t>
            </a:r>
          </a:p>
        </p:txBody>
      </p:sp>
      <p:pic>
        <p:nvPicPr>
          <p:cNvPr id="13318" name="Picture 6"/>
          <p:cNvPicPr>
            <a:picLocks noChangeAspect="1" noChangeArrowheads="1"/>
          </p:cNvPicPr>
          <p:nvPr/>
        </p:nvPicPr>
        <p:blipFill>
          <a:blip r:embed="rId3" cstate="print"/>
          <a:srcRect/>
          <a:stretch>
            <a:fillRect/>
          </a:stretch>
        </p:blipFill>
        <p:spPr bwMode="auto">
          <a:xfrm>
            <a:off x="2357438" y="3000375"/>
            <a:ext cx="1643062" cy="21224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357188" y="3714750"/>
            <a:ext cx="1785937" cy="276225"/>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pPr algn="ctr">
              <a:defRPr/>
            </a:pPr>
            <a:r>
              <a:rPr lang="es-CL" sz="1200" dirty="0"/>
              <a:t>Cartilla de Evacuación</a:t>
            </a:r>
          </a:p>
        </p:txBody>
      </p:sp>
      <p:sp>
        <p:nvSpPr>
          <p:cNvPr id="8" name="Notched Right Arrow 7"/>
          <p:cNvSpPr/>
          <p:nvPr/>
        </p:nvSpPr>
        <p:spPr bwMode="auto">
          <a:xfrm>
            <a:off x="1000125" y="3357563"/>
            <a:ext cx="500063" cy="214312"/>
          </a:xfrm>
          <a:prstGeom prst="notchedRightArrow">
            <a:avLst/>
          </a:pr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a:lstStyle/>
          <a:p>
            <a:pPr>
              <a:defRPr/>
            </a:pPr>
            <a:endParaRPr lang="es-CL"/>
          </a:p>
        </p:txBody>
      </p:sp>
      <p:pic>
        <p:nvPicPr>
          <p:cNvPr id="13319" name="Picture 7"/>
          <p:cNvPicPr>
            <a:picLocks noChangeAspect="1" noChangeArrowheads="1"/>
          </p:cNvPicPr>
          <p:nvPr/>
        </p:nvPicPr>
        <p:blipFill>
          <a:blip r:embed="rId4" cstate="print"/>
          <a:srcRect/>
          <a:stretch>
            <a:fillRect/>
          </a:stretch>
        </p:blipFill>
        <p:spPr bwMode="auto">
          <a:xfrm>
            <a:off x="6572250" y="3000375"/>
            <a:ext cx="1673225" cy="21431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TextBox 9"/>
          <p:cNvSpPr txBox="1"/>
          <p:nvPr/>
        </p:nvSpPr>
        <p:spPr>
          <a:xfrm>
            <a:off x="4572000" y="3714750"/>
            <a:ext cx="1785938" cy="276225"/>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pPr algn="ctr">
              <a:defRPr/>
            </a:pPr>
            <a:r>
              <a:rPr lang="es-CL" sz="1200" dirty="0"/>
              <a:t>Postura de Loros</a:t>
            </a:r>
          </a:p>
        </p:txBody>
      </p:sp>
      <p:sp>
        <p:nvSpPr>
          <p:cNvPr id="11" name="Notched Right Arrow 10"/>
          <p:cNvSpPr/>
          <p:nvPr/>
        </p:nvSpPr>
        <p:spPr bwMode="auto">
          <a:xfrm>
            <a:off x="5214938" y="3357563"/>
            <a:ext cx="500062" cy="214312"/>
          </a:xfrm>
          <a:prstGeom prst="notchedRightArrow">
            <a:avLst/>
          </a:pr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a:lstStyle/>
          <a:p>
            <a:pPr>
              <a:defRPr/>
            </a:pPr>
            <a:endParaRPr lang="es-CL"/>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srcRect/>
          <a:stretch>
            <a:fillRect/>
          </a:stretch>
        </p:blipFill>
        <p:spPr bwMode="auto">
          <a:xfrm>
            <a:off x="7938" y="6032500"/>
            <a:ext cx="1468437" cy="565150"/>
          </a:xfrm>
          <a:prstGeom prst="rect">
            <a:avLst/>
          </a:prstGeom>
          <a:noFill/>
          <a:ln w="9525">
            <a:noFill/>
            <a:miter lim="800000"/>
            <a:headEnd/>
            <a:tailEnd/>
          </a:ln>
        </p:spPr>
      </p:pic>
      <p:sp>
        <p:nvSpPr>
          <p:cNvPr id="14339" name="TextBox 5"/>
          <p:cNvSpPr txBox="1">
            <a:spLocks noChangeArrowheads="1"/>
          </p:cNvSpPr>
          <p:nvPr/>
        </p:nvSpPr>
        <p:spPr bwMode="auto">
          <a:xfrm>
            <a:off x="571500" y="142875"/>
            <a:ext cx="8072438" cy="646113"/>
          </a:xfrm>
          <a:prstGeom prst="rect">
            <a:avLst/>
          </a:prstGeom>
          <a:noFill/>
          <a:ln w="9525">
            <a:noFill/>
            <a:miter lim="800000"/>
            <a:headEnd/>
            <a:tailEnd/>
          </a:ln>
        </p:spPr>
        <p:txBody>
          <a:bodyPr>
            <a:spAutoFit/>
          </a:bodyPr>
          <a:lstStyle/>
          <a:p>
            <a:pPr algn="just"/>
            <a:r>
              <a:rPr lang="es-CL"/>
              <a:t>B6.- Verificar licencias y cumplimiento de programas de mantenimiento de vehículos de transporte de materiales explosivos.</a:t>
            </a:r>
          </a:p>
        </p:txBody>
      </p:sp>
      <p:pic>
        <p:nvPicPr>
          <p:cNvPr id="25602" name="Picture 2"/>
          <p:cNvPicPr>
            <a:picLocks noChangeAspect="1" noChangeArrowheads="1"/>
          </p:cNvPicPr>
          <p:nvPr/>
        </p:nvPicPr>
        <p:blipFill>
          <a:blip r:embed="rId3" cstate="print"/>
          <a:srcRect/>
          <a:stretch>
            <a:fillRect/>
          </a:stretch>
        </p:blipFill>
        <p:spPr bwMode="auto">
          <a:xfrm>
            <a:off x="3857625" y="2376488"/>
            <a:ext cx="3571875" cy="22669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4341" name="TextBox 9"/>
          <p:cNvSpPr txBox="1">
            <a:spLocks noChangeArrowheads="1"/>
          </p:cNvSpPr>
          <p:nvPr/>
        </p:nvSpPr>
        <p:spPr bwMode="auto">
          <a:xfrm>
            <a:off x="928688" y="1022350"/>
            <a:ext cx="7429500" cy="1201738"/>
          </a:xfrm>
          <a:prstGeom prst="rect">
            <a:avLst/>
          </a:prstGeom>
          <a:noFill/>
          <a:ln w="9525">
            <a:noFill/>
            <a:miter lim="800000"/>
            <a:headEnd/>
            <a:tailEnd/>
          </a:ln>
        </p:spPr>
        <p:txBody>
          <a:bodyPr>
            <a:spAutoFit/>
          </a:bodyPr>
          <a:lstStyle/>
          <a:p>
            <a:pPr algn="just"/>
            <a:r>
              <a:rPr lang="es-CL"/>
              <a:t>1- La organización debe contar con un sistema de control de autorizaciones y mantenimiento de vehículos de transporte de explosivos, que garantice las perfectas condiciones generales del vehículo.</a:t>
            </a:r>
          </a:p>
        </p:txBody>
      </p:sp>
      <p:sp>
        <p:nvSpPr>
          <p:cNvPr id="10" name="Notched Right Arrow 9"/>
          <p:cNvSpPr/>
          <p:nvPr/>
        </p:nvSpPr>
        <p:spPr bwMode="auto">
          <a:xfrm>
            <a:off x="2857500" y="3357563"/>
            <a:ext cx="642938" cy="214312"/>
          </a:xfrm>
          <a:prstGeom prst="notchedRightArrow">
            <a:avLst/>
          </a:pr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a:lstStyle/>
          <a:p>
            <a:pPr>
              <a:defRPr/>
            </a:pPr>
            <a:endParaRPr lang="es-CL"/>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srcRect/>
          <a:stretch>
            <a:fillRect/>
          </a:stretch>
        </p:blipFill>
        <p:spPr bwMode="auto">
          <a:xfrm>
            <a:off x="7938" y="6032500"/>
            <a:ext cx="1468437" cy="565150"/>
          </a:xfrm>
          <a:prstGeom prst="rect">
            <a:avLst/>
          </a:prstGeom>
          <a:noFill/>
          <a:ln w="9525">
            <a:noFill/>
            <a:miter lim="800000"/>
            <a:headEnd/>
            <a:tailEnd/>
          </a:ln>
        </p:spPr>
      </p:pic>
      <p:sp>
        <p:nvSpPr>
          <p:cNvPr id="15363" name="TextBox 5"/>
          <p:cNvSpPr txBox="1">
            <a:spLocks noChangeArrowheads="1"/>
          </p:cNvSpPr>
          <p:nvPr/>
        </p:nvSpPr>
        <p:spPr bwMode="auto">
          <a:xfrm>
            <a:off x="571500" y="142875"/>
            <a:ext cx="8072438" cy="923925"/>
          </a:xfrm>
          <a:prstGeom prst="rect">
            <a:avLst/>
          </a:prstGeom>
          <a:noFill/>
          <a:ln w="9525">
            <a:noFill/>
            <a:miter lim="800000"/>
            <a:headEnd/>
            <a:tailEnd/>
          </a:ln>
        </p:spPr>
        <p:txBody>
          <a:bodyPr>
            <a:spAutoFit/>
          </a:bodyPr>
          <a:lstStyle/>
          <a:p>
            <a:pPr algn="just"/>
            <a:r>
              <a:rPr lang="es-CL" dirty="0"/>
              <a:t>B7.- Verificar condiciones de gases ambientales, estabilidad de terreno y resultados de tronadura antes del ingreso del personal, en las áreas donde se ha realizado una tronadura. </a:t>
            </a:r>
          </a:p>
        </p:txBody>
      </p:sp>
      <p:sp>
        <p:nvSpPr>
          <p:cNvPr id="15364" name="TextBox 9"/>
          <p:cNvSpPr txBox="1">
            <a:spLocks noChangeArrowheads="1"/>
          </p:cNvSpPr>
          <p:nvPr/>
        </p:nvSpPr>
        <p:spPr bwMode="auto">
          <a:xfrm>
            <a:off x="928688" y="1174750"/>
            <a:ext cx="7429500" cy="2030413"/>
          </a:xfrm>
          <a:prstGeom prst="rect">
            <a:avLst/>
          </a:prstGeom>
          <a:noFill/>
          <a:ln w="9525">
            <a:noFill/>
            <a:miter lim="800000"/>
            <a:headEnd/>
            <a:tailEnd/>
          </a:ln>
        </p:spPr>
        <p:txBody>
          <a:bodyPr>
            <a:spAutoFit/>
          </a:bodyPr>
          <a:lstStyle/>
          <a:p>
            <a:pPr algn="just"/>
            <a:r>
              <a:rPr lang="es-CL" dirty="0"/>
              <a:t>- Los procedimientos de tronadura deberán cautelar que cada vez que se realice la actividad de retorno, se verifiquen las condiciones de:</a:t>
            </a:r>
          </a:p>
          <a:p>
            <a:pPr algn="just"/>
            <a:endParaRPr lang="es-CL" dirty="0"/>
          </a:p>
          <a:p>
            <a:pPr algn="just"/>
            <a:r>
              <a:rPr lang="es-CL" dirty="0"/>
              <a:t>1.Gases ambientales a través de equipos de medición.</a:t>
            </a:r>
          </a:p>
          <a:p>
            <a:pPr algn="just"/>
            <a:r>
              <a:rPr lang="es-CL" dirty="0"/>
              <a:t>2. Tiros Quedados (TQ)</a:t>
            </a:r>
          </a:p>
          <a:p>
            <a:pPr algn="just"/>
            <a:r>
              <a:rPr lang="es-CL" dirty="0"/>
              <a:t>3. Estabilidad de terreno.</a:t>
            </a:r>
          </a:p>
          <a:p>
            <a:pPr algn="just"/>
            <a:r>
              <a:rPr lang="es-CL" dirty="0"/>
              <a:t>4. Resultados de tronadura, a través de inspección visual.</a:t>
            </a:r>
          </a:p>
        </p:txBody>
      </p:sp>
      <p:sp>
        <p:nvSpPr>
          <p:cNvPr id="15365" name="TextBox 7"/>
          <p:cNvSpPr txBox="1">
            <a:spLocks noChangeArrowheads="1"/>
          </p:cNvSpPr>
          <p:nvPr/>
        </p:nvSpPr>
        <p:spPr bwMode="auto">
          <a:xfrm>
            <a:off x="571500" y="3514725"/>
            <a:ext cx="8072438" cy="369888"/>
          </a:xfrm>
          <a:prstGeom prst="rect">
            <a:avLst/>
          </a:prstGeom>
          <a:noFill/>
          <a:ln w="9525">
            <a:noFill/>
            <a:miter lim="800000"/>
            <a:headEnd/>
            <a:tailEnd/>
          </a:ln>
        </p:spPr>
        <p:txBody>
          <a:bodyPr>
            <a:spAutoFit/>
          </a:bodyPr>
          <a:lstStyle/>
          <a:p>
            <a:pPr algn="just"/>
            <a:r>
              <a:rPr lang="es-CL" dirty="0"/>
              <a:t>B8.- Cumplir con el diseño de perforación y tronadura.</a:t>
            </a:r>
          </a:p>
        </p:txBody>
      </p:sp>
      <p:sp>
        <p:nvSpPr>
          <p:cNvPr id="15366" name="Rectangle 8"/>
          <p:cNvSpPr>
            <a:spLocks noChangeArrowheads="1"/>
          </p:cNvSpPr>
          <p:nvPr/>
        </p:nvSpPr>
        <p:spPr bwMode="auto">
          <a:xfrm>
            <a:off x="1000125" y="4014788"/>
            <a:ext cx="7215188" cy="1200150"/>
          </a:xfrm>
          <a:prstGeom prst="rect">
            <a:avLst/>
          </a:prstGeom>
          <a:noFill/>
          <a:ln w="9525">
            <a:noFill/>
            <a:miter lim="800000"/>
            <a:headEnd/>
            <a:tailEnd/>
          </a:ln>
        </p:spPr>
        <p:txBody>
          <a:bodyPr>
            <a:spAutoFit/>
          </a:bodyPr>
          <a:lstStyle/>
          <a:p>
            <a:pPr algn="just"/>
            <a:r>
              <a:rPr lang="es-CL" dirty="0"/>
              <a:t>1.- La organización debe definir las personas, los roles y responsabilidades en la aprobación, verificación y cumplimiento de los diseños de mallas y diagramas de perforación y tronadura.</a:t>
            </a:r>
          </a:p>
          <a:p>
            <a:pPr algn="just"/>
            <a:endParaRPr lang="es-CL" dirty="0"/>
          </a:p>
        </p:txBody>
      </p:sp>
      <p:sp>
        <p:nvSpPr>
          <p:cNvPr id="15367" name="Rectangle 9"/>
          <p:cNvSpPr>
            <a:spLocks noChangeArrowheads="1"/>
          </p:cNvSpPr>
          <p:nvPr/>
        </p:nvSpPr>
        <p:spPr bwMode="auto">
          <a:xfrm>
            <a:off x="1000125" y="5169371"/>
            <a:ext cx="7215188" cy="923925"/>
          </a:xfrm>
          <a:prstGeom prst="rect">
            <a:avLst/>
          </a:prstGeom>
          <a:noFill/>
          <a:ln w="9525">
            <a:noFill/>
            <a:miter lim="800000"/>
            <a:headEnd/>
            <a:tailEnd/>
          </a:ln>
        </p:spPr>
        <p:txBody>
          <a:bodyPr>
            <a:spAutoFit/>
          </a:bodyPr>
          <a:lstStyle/>
          <a:p>
            <a:pPr algn="just"/>
            <a:r>
              <a:rPr lang="es-CL" dirty="0"/>
              <a:t>2.- El diseño de la tronadura será de conocimiento de los trabajadores que intervengan en la tarea.</a:t>
            </a:r>
          </a:p>
          <a:p>
            <a:pPr algn="just"/>
            <a:endParaRPr lang="es-CL" dirty="0"/>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srcRect/>
          <a:stretch>
            <a:fillRect/>
          </a:stretch>
        </p:blipFill>
        <p:spPr bwMode="auto">
          <a:xfrm>
            <a:off x="7938" y="6032500"/>
            <a:ext cx="1468437" cy="565150"/>
          </a:xfrm>
          <a:prstGeom prst="rect">
            <a:avLst/>
          </a:prstGeom>
          <a:noFill/>
          <a:ln w="9525">
            <a:noFill/>
            <a:miter lim="800000"/>
            <a:headEnd/>
            <a:tailEnd/>
          </a:ln>
        </p:spPr>
      </p:pic>
      <p:pic>
        <p:nvPicPr>
          <p:cNvPr id="16387" name="Picture 3"/>
          <p:cNvPicPr>
            <a:picLocks noChangeAspect="1" noChangeArrowheads="1"/>
          </p:cNvPicPr>
          <p:nvPr/>
        </p:nvPicPr>
        <p:blipFill>
          <a:blip r:embed="rId3" cstate="print"/>
          <a:srcRect/>
          <a:stretch>
            <a:fillRect/>
          </a:stretch>
        </p:blipFill>
        <p:spPr bwMode="auto">
          <a:xfrm>
            <a:off x="5429250" y="642938"/>
            <a:ext cx="3087688" cy="23939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Notched Right Arrow 4"/>
          <p:cNvSpPr/>
          <p:nvPr/>
        </p:nvSpPr>
        <p:spPr bwMode="auto">
          <a:xfrm>
            <a:off x="2714625" y="1357313"/>
            <a:ext cx="642938" cy="214312"/>
          </a:xfrm>
          <a:prstGeom prst="notchedRightArrow">
            <a:avLst/>
          </a:pr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a:lstStyle/>
          <a:p>
            <a:pPr>
              <a:defRPr/>
            </a:pPr>
            <a:endParaRPr lang="es-CL"/>
          </a:p>
        </p:txBody>
      </p:sp>
      <p:sp>
        <p:nvSpPr>
          <p:cNvPr id="6" name="TextBox 5"/>
          <p:cNvSpPr txBox="1"/>
          <p:nvPr/>
        </p:nvSpPr>
        <p:spPr>
          <a:xfrm>
            <a:off x="1071563" y="1785938"/>
            <a:ext cx="4000500" cy="369887"/>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pPr algn="ctr">
              <a:defRPr/>
            </a:pPr>
            <a:r>
              <a:rPr lang="es-CL" dirty="0"/>
              <a:t>Diseño de Perforación y Tronadura</a:t>
            </a:r>
          </a:p>
        </p:txBody>
      </p:sp>
      <p:pic>
        <p:nvPicPr>
          <p:cNvPr id="16388" name="Picture 4"/>
          <p:cNvPicPr>
            <a:picLocks noChangeAspect="1" noChangeArrowheads="1"/>
          </p:cNvPicPr>
          <p:nvPr/>
        </p:nvPicPr>
        <p:blipFill>
          <a:blip r:embed="rId4" cstate="print"/>
          <a:srcRect/>
          <a:stretch>
            <a:fillRect/>
          </a:stretch>
        </p:blipFill>
        <p:spPr bwMode="auto">
          <a:xfrm>
            <a:off x="5429250" y="3357563"/>
            <a:ext cx="3143250" cy="24288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Notched Right Arrow 7"/>
          <p:cNvSpPr/>
          <p:nvPr/>
        </p:nvSpPr>
        <p:spPr bwMode="auto">
          <a:xfrm>
            <a:off x="2714625" y="3702050"/>
            <a:ext cx="642938" cy="214313"/>
          </a:xfrm>
          <a:prstGeom prst="notchedRightArrow">
            <a:avLst/>
          </a:pr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a:lstStyle/>
          <a:p>
            <a:pPr>
              <a:defRPr/>
            </a:pPr>
            <a:endParaRPr lang="es-CL"/>
          </a:p>
        </p:txBody>
      </p:sp>
      <p:sp>
        <p:nvSpPr>
          <p:cNvPr id="9" name="TextBox 8"/>
          <p:cNvSpPr txBox="1"/>
          <p:nvPr/>
        </p:nvSpPr>
        <p:spPr>
          <a:xfrm>
            <a:off x="1071563" y="4130675"/>
            <a:ext cx="4000500" cy="369888"/>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pPr algn="ctr">
              <a:defRPr/>
            </a:pPr>
            <a:r>
              <a:rPr lang="es-CL" dirty="0"/>
              <a:t>Planilla de Carguío </a:t>
            </a:r>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srcRect/>
          <a:stretch>
            <a:fillRect/>
          </a:stretch>
        </p:blipFill>
        <p:spPr bwMode="auto">
          <a:xfrm>
            <a:off x="7938" y="6032500"/>
            <a:ext cx="1468437" cy="565150"/>
          </a:xfrm>
          <a:prstGeom prst="rect">
            <a:avLst/>
          </a:prstGeom>
          <a:noFill/>
          <a:ln w="9525">
            <a:noFill/>
            <a:miter lim="800000"/>
            <a:headEnd/>
            <a:tailEnd/>
          </a:ln>
        </p:spPr>
      </p:pic>
      <p:sp>
        <p:nvSpPr>
          <p:cNvPr id="17411" name="TextBox 2"/>
          <p:cNvSpPr txBox="1">
            <a:spLocks noChangeArrowheads="1"/>
          </p:cNvSpPr>
          <p:nvPr/>
        </p:nvSpPr>
        <p:spPr bwMode="auto">
          <a:xfrm>
            <a:off x="571500" y="214313"/>
            <a:ext cx="8072438" cy="646112"/>
          </a:xfrm>
          <a:prstGeom prst="rect">
            <a:avLst/>
          </a:prstGeom>
          <a:noFill/>
          <a:ln w="9525">
            <a:noFill/>
            <a:miter lim="800000"/>
            <a:headEnd/>
            <a:tailEnd/>
          </a:ln>
        </p:spPr>
        <p:txBody>
          <a:bodyPr>
            <a:spAutoFit/>
          </a:bodyPr>
          <a:lstStyle/>
          <a:p>
            <a:pPr algn="just"/>
            <a:r>
              <a:rPr lang="es-CL"/>
              <a:t>B9.- Se establece como distancias seguras de evacuación para las personas un radio mínimo de 500 metros (superficie).</a:t>
            </a:r>
          </a:p>
        </p:txBody>
      </p:sp>
      <p:sp>
        <p:nvSpPr>
          <p:cNvPr id="17412" name="Rectangle 3"/>
          <p:cNvSpPr>
            <a:spLocks noChangeArrowheads="1"/>
          </p:cNvSpPr>
          <p:nvPr/>
        </p:nvSpPr>
        <p:spPr bwMode="auto">
          <a:xfrm>
            <a:off x="1000125" y="928688"/>
            <a:ext cx="7215188" cy="646112"/>
          </a:xfrm>
          <a:prstGeom prst="rect">
            <a:avLst/>
          </a:prstGeom>
          <a:noFill/>
          <a:ln w="9525">
            <a:noFill/>
            <a:miter lim="800000"/>
            <a:headEnd/>
            <a:tailEnd/>
          </a:ln>
        </p:spPr>
        <p:txBody>
          <a:bodyPr>
            <a:spAutoFit/>
          </a:bodyPr>
          <a:lstStyle/>
          <a:p>
            <a:pPr algn="just"/>
            <a:r>
              <a:rPr lang="es-CL"/>
              <a:t>1.- Se debe controlar la distancia segura de evacuación en la carta de loros.</a:t>
            </a:r>
          </a:p>
        </p:txBody>
      </p:sp>
      <p:sp>
        <p:nvSpPr>
          <p:cNvPr id="17413" name="TextBox 5"/>
          <p:cNvSpPr txBox="1">
            <a:spLocks noChangeArrowheads="1"/>
          </p:cNvSpPr>
          <p:nvPr/>
        </p:nvSpPr>
        <p:spPr bwMode="auto">
          <a:xfrm>
            <a:off x="571500" y="1639888"/>
            <a:ext cx="8072438" cy="922337"/>
          </a:xfrm>
          <a:prstGeom prst="rect">
            <a:avLst/>
          </a:prstGeom>
          <a:noFill/>
          <a:ln w="9525">
            <a:noFill/>
            <a:miter lim="800000"/>
            <a:headEnd/>
            <a:tailEnd/>
          </a:ln>
        </p:spPr>
        <p:txBody>
          <a:bodyPr>
            <a:spAutoFit/>
          </a:bodyPr>
          <a:lstStyle/>
          <a:p>
            <a:pPr algn="just"/>
            <a:r>
              <a:rPr lang="es-CL" dirty="0"/>
              <a:t>B10.- Contar con un sistema de detección de tormentas eléctricas, nevazones, ventiscas y vientos que puedan generar una suspensión automática de los procesos asociados a carguío de explosivos y tronadura.</a:t>
            </a:r>
          </a:p>
        </p:txBody>
      </p:sp>
      <p:sp>
        <p:nvSpPr>
          <p:cNvPr id="17414" name="Rectangle 6"/>
          <p:cNvSpPr>
            <a:spLocks noChangeArrowheads="1"/>
          </p:cNvSpPr>
          <p:nvPr/>
        </p:nvSpPr>
        <p:spPr bwMode="auto">
          <a:xfrm>
            <a:off x="1000125" y="2711450"/>
            <a:ext cx="7215188" cy="1754188"/>
          </a:xfrm>
          <a:prstGeom prst="rect">
            <a:avLst/>
          </a:prstGeom>
          <a:noFill/>
          <a:ln w="9525">
            <a:noFill/>
            <a:miter lim="800000"/>
            <a:headEnd/>
            <a:tailEnd/>
          </a:ln>
        </p:spPr>
        <p:txBody>
          <a:bodyPr>
            <a:spAutoFit/>
          </a:bodyPr>
          <a:lstStyle/>
          <a:p>
            <a:pPr algn="just"/>
            <a:r>
              <a:rPr lang="es-CL" dirty="0"/>
              <a:t>1.- La organización debe definir un sistema predictivo para el personal a cargo de tronadura la siguiente información:</a:t>
            </a:r>
          </a:p>
          <a:p>
            <a:pPr algn="just"/>
            <a:r>
              <a:rPr lang="es-CL" dirty="0"/>
              <a:t>a) Velocidad de Vientos.</a:t>
            </a:r>
          </a:p>
          <a:p>
            <a:pPr algn="just"/>
            <a:r>
              <a:rPr lang="es-CL" dirty="0"/>
              <a:t>b) Cercanía de tormentas eléctricas.</a:t>
            </a:r>
          </a:p>
          <a:p>
            <a:pPr algn="just"/>
            <a:r>
              <a:rPr lang="es-CL" dirty="0"/>
              <a:t>c) Otras condiciones naturales que pongan en riesgo a las personas por iniciación no controladas (nevazones, ventiscas, etc.).</a:t>
            </a:r>
          </a:p>
        </p:txBody>
      </p:sp>
      <p:pic>
        <p:nvPicPr>
          <p:cNvPr id="8" name="Picture 7" descr="descarga (2).jpg"/>
          <p:cNvPicPr>
            <a:picLocks noChangeAspect="1"/>
          </p:cNvPicPr>
          <p:nvPr/>
        </p:nvPicPr>
        <p:blipFill>
          <a:blip r:embed="rId3" cstate="print"/>
          <a:stretch>
            <a:fillRect/>
          </a:stretch>
        </p:blipFill>
        <p:spPr>
          <a:xfrm>
            <a:off x="2428875" y="4572000"/>
            <a:ext cx="1781175" cy="13239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descr="descarga (3).jpg"/>
          <p:cNvPicPr>
            <a:picLocks noChangeAspect="1"/>
          </p:cNvPicPr>
          <p:nvPr/>
        </p:nvPicPr>
        <p:blipFill>
          <a:blip r:embed="rId4" cstate="print"/>
          <a:stretch>
            <a:fillRect/>
          </a:stretch>
        </p:blipFill>
        <p:spPr>
          <a:xfrm>
            <a:off x="6215063" y="4572000"/>
            <a:ext cx="1785937" cy="13573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Notched Right Arrow 9"/>
          <p:cNvSpPr/>
          <p:nvPr/>
        </p:nvSpPr>
        <p:spPr bwMode="auto">
          <a:xfrm>
            <a:off x="1357313" y="4643438"/>
            <a:ext cx="642937" cy="214312"/>
          </a:xfrm>
          <a:prstGeom prst="notchedRightArrow">
            <a:avLst/>
          </a:pr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a:lstStyle/>
          <a:p>
            <a:pPr>
              <a:defRPr/>
            </a:pPr>
            <a:endParaRPr lang="es-CL"/>
          </a:p>
        </p:txBody>
      </p:sp>
      <p:sp>
        <p:nvSpPr>
          <p:cNvPr id="11" name="Notched Right Arrow 10"/>
          <p:cNvSpPr/>
          <p:nvPr/>
        </p:nvSpPr>
        <p:spPr bwMode="auto">
          <a:xfrm>
            <a:off x="5000625" y="4643438"/>
            <a:ext cx="642938" cy="214312"/>
          </a:xfrm>
          <a:prstGeom prst="notchedRightArrow">
            <a:avLst/>
          </a:pr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a:lstStyle/>
          <a:p>
            <a:pPr>
              <a:defRPr/>
            </a:pPr>
            <a:endParaRPr lang="es-CL"/>
          </a:p>
        </p:txBody>
      </p:sp>
      <p:sp>
        <p:nvSpPr>
          <p:cNvPr id="17419" name="TextBox 11"/>
          <p:cNvSpPr txBox="1">
            <a:spLocks noChangeArrowheads="1"/>
          </p:cNvSpPr>
          <p:nvPr/>
        </p:nvSpPr>
        <p:spPr bwMode="auto">
          <a:xfrm>
            <a:off x="4572000" y="5072063"/>
            <a:ext cx="1571625" cy="276225"/>
          </a:xfrm>
          <a:prstGeom prst="rect">
            <a:avLst/>
          </a:prstGeom>
          <a:noFill/>
          <a:ln w="9525">
            <a:noFill/>
            <a:miter lim="800000"/>
            <a:headEnd/>
            <a:tailEnd/>
          </a:ln>
        </p:spPr>
        <p:txBody>
          <a:bodyPr>
            <a:spAutoFit/>
          </a:bodyPr>
          <a:lstStyle/>
          <a:p>
            <a:r>
              <a:rPr lang="es-CL" sz="1200" b="1"/>
              <a:t>Tormenta Eléctrica</a:t>
            </a:r>
          </a:p>
        </p:txBody>
      </p:sp>
      <p:sp>
        <p:nvSpPr>
          <p:cNvPr id="17420" name="TextBox 12"/>
          <p:cNvSpPr txBox="1">
            <a:spLocks noChangeArrowheads="1"/>
          </p:cNvSpPr>
          <p:nvPr/>
        </p:nvSpPr>
        <p:spPr bwMode="auto">
          <a:xfrm>
            <a:off x="1214438" y="5081588"/>
            <a:ext cx="1571625" cy="276225"/>
          </a:xfrm>
          <a:prstGeom prst="rect">
            <a:avLst/>
          </a:prstGeom>
          <a:noFill/>
          <a:ln w="9525">
            <a:noFill/>
            <a:miter lim="800000"/>
            <a:headEnd/>
            <a:tailEnd/>
          </a:ln>
        </p:spPr>
        <p:txBody>
          <a:bodyPr>
            <a:spAutoFit/>
          </a:bodyPr>
          <a:lstStyle/>
          <a:p>
            <a:r>
              <a:rPr lang="es-CL" sz="1200" b="1"/>
              <a:t>Nevazones</a:t>
            </a: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srcRect/>
          <a:stretch>
            <a:fillRect/>
          </a:stretch>
        </p:blipFill>
        <p:spPr bwMode="auto">
          <a:xfrm>
            <a:off x="7938" y="6032500"/>
            <a:ext cx="1468437" cy="565150"/>
          </a:xfrm>
          <a:prstGeom prst="rect">
            <a:avLst/>
          </a:prstGeom>
          <a:noFill/>
          <a:ln w="9525">
            <a:noFill/>
            <a:miter lim="800000"/>
            <a:headEnd/>
            <a:tailEnd/>
          </a:ln>
        </p:spPr>
      </p:pic>
      <p:sp>
        <p:nvSpPr>
          <p:cNvPr id="18435" name="TextBox 3"/>
          <p:cNvSpPr txBox="1">
            <a:spLocks noChangeArrowheads="1"/>
          </p:cNvSpPr>
          <p:nvPr/>
        </p:nvSpPr>
        <p:spPr bwMode="auto">
          <a:xfrm>
            <a:off x="357188" y="214313"/>
            <a:ext cx="8267700" cy="460375"/>
          </a:xfrm>
          <a:prstGeom prst="rect">
            <a:avLst/>
          </a:prstGeom>
          <a:noFill/>
          <a:ln w="9525">
            <a:noFill/>
            <a:miter lim="800000"/>
            <a:headEnd/>
            <a:tailEnd/>
          </a:ln>
        </p:spPr>
        <p:txBody>
          <a:bodyPr>
            <a:spAutoFit/>
          </a:bodyPr>
          <a:lstStyle/>
          <a:p>
            <a:pPr algn="ctr"/>
            <a:r>
              <a:rPr lang="es-CL" sz="2400" b="1"/>
              <a:t>C.-  </a:t>
            </a:r>
            <a:r>
              <a:rPr lang="es-CL" sz="2400" b="1">
                <a:solidFill>
                  <a:schemeClr val="bg1"/>
                </a:solidFill>
              </a:rPr>
              <a:t>Requisitos de Los Equipos e Instalaciones</a:t>
            </a:r>
            <a:endParaRPr lang="en-US" sz="2400" b="1">
              <a:solidFill>
                <a:schemeClr val="bg1"/>
              </a:solidFill>
            </a:endParaRPr>
          </a:p>
        </p:txBody>
      </p:sp>
      <p:sp>
        <p:nvSpPr>
          <p:cNvPr id="18436" name="TextBox 9"/>
          <p:cNvSpPr txBox="1">
            <a:spLocks noChangeArrowheads="1"/>
          </p:cNvSpPr>
          <p:nvPr/>
        </p:nvSpPr>
        <p:spPr bwMode="auto">
          <a:xfrm>
            <a:off x="571500" y="925513"/>
            <a:ext cx="8072438" cy="646112"/>
          </a:xfrm>
          <a:prstGeom prst="rect">
            <a:avLst/>
          </a:prstGeom>
          <a:noFill/>
          <a:ln w="9525">
            <a:noFill/>
            <a:miter lim="800000"/>
            <a:headEnd/>
            <a:tailEnd/>
          </a:ln>
        </p:spPr>
        <p:txBody>
          <a:bodyPr>
            <a:spAutoFit/>
          </a:bodyPr>
          <a:lstStyle/>
          <a:p>
            <a:pPr algn="just"/>
            <a:r>
              <a:rPr lang="es-CL"/>
              <a:t>C1.- Todos los vehículos o equipos que transporten explosivos deben estar acreditados por las autoridades fiscalizadoras.</a:t>
            </a:r>
          </a:p>
        </p:txBody>
      </p:sp>
      <p:sp>
        <p:nvSpPr>
          <p:cNvPr id="18437" name="Rectangle 4"/>
          <p:cNvSpPr>
            <a:spLocks noChangeArrowheads="1"/>
          </p:cNvSpPr>
          <p:nvPr/>
        </p:nvSpPr>
        <p:spPr bwMode="auto">
          <a:xfrm>
            <a:off x="1000125" y="1639888"/>
            <a:ext cx="7215188" cy="1754187"/>
          </a:xfrm>
          <a:prstGeom prst="rect">
            <a:avLst/>
          </a:prstGeom>
          <a:noFill/>
          <a:ln w="9525">
            <a:noFill/>
            <a:miter lim="800000"/>
            <a:headEnd/>
            <a:tailEnd/>
          </a:ln>
        </p:spPr>
        <p:txBody>
          <a:bodyPr>
            <a:spAutoFit/>
          </a:bodyPr>
          <a:lstStyle/>
          <a:p>
            <a:pPr algn="just"/>
            <a:r>
              <a:rPr lang="es-CL"/>
              <a:t>1.- Todo vehículo o equipo que se use para el transporte de materias primas, para la preparación del explosivo al momento de cargar el disparo, debe estar autorizado por la Autoridad Fiscalizadora respectiva (Sernageomín).y debe cumplir con las disposiciones establecidas en el Reglamento Complementario de la Ley Nº 17.798 que establece el Control de Armas y Explosivos.</a:t>
            </a:r>
          </a:p>
        </p:txBody>
      </p:sp>
      <p:sp>
        <p:nvSpPr>
          <p:cNvPr id="18438" name="Rectangle 5"/>
          <p:cNvSpPr>
            <a:spLocks noChangeArrowheads="1"/>
          </p:cNvSpPr>
          <p:nvPr/>
        </p:nvSpPr>
        <p:spPr bwMode="auto">
          <a:xfrm>
            <a:off x="1000125" y="3585195"/>
            <a:ext cx="7215188" cy="923925"/>
          </a:xfrm>
          <a:prstGeom prst="rect">
            <a:avLst/>
          </a:prstGeom>
          <a:noFill/>
          <a:ln w="9525">
            <a:noFill/>
            <a:miter lim="800000"/>
            <a:headEnd/>
            <a:tailEnd/>
          </a:ln>
        </p:spPr>
        <p:txBody>
          <a:bodyPr>
            <a:spAutoFit/>
          </a:bodyPr>
          <a:lstStyle/>
          <a:p>
            <a:pPr algn="just"/>
            <a:r>
              <a:rPr lang="es-CL" dirty="0"/>
              <a:t>2.- El vehículo debe contar una bitácora de mantenimiento y un listado de verificación a objeto de registrar las inspecciones de pre uso.</a:t>
            </a:r>
          </a:p>
        </p:txBody>
      </p:sp>
      <p:pic>
        <p:nvPicPr>
          <p:cNvPr id="26626" name="Picture 2"/>
          <p:cNvPicPr>
            <a:picLocks noChangeAspect="1" noChangeArrowheads="1"/>
          </p:cNvPicPr>
          <p:nvPr/>
        </p:nvPicPr>
        <p:blipFill>
          <a:blip r:embed="rId3" cstate="print"/>
          <a:srcRect/>
          <a:stretch>
            <a:fillRect/>
          </a:stretch>
        </p:blipFill>
        <p:spPr bwMode="auto">
          <a:xfrm>
            <a:off x="6572250" y="4357688"/>
            <a:ext cx="2143125" cy="21240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Notched Right Arrow 7"/>
          <p:cNvSpPr/>
          <p:nvPr/>
        </p:nvSpPr>
        <p:spPr bwMode="auto">
          <a:xfrm>
            <a:off x="5500688" y="4714875"/>
            <a:ext cx="642937" cy="214313"/>
          </a:xfrm>
          <a:prstGeom prst="notchedRightArrow">
            <a:avLst/>
          </a:pr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a:lstStyle/>
          <a:p>
            <a:pPr>
              <a:defRPr/>
            </a:pPr>
            <a:endParaRPr lang="es-CL"/>
          </a:p>
        </p:txBody>
      </p:sp>
      <p:sp>
        <p:nvSpPr>
          <p:cNvPr id="18441" name="TextBox 8"/>
          <p:cNvSpPr txBox="1">
            <a:spLocks noChangeArrowheads="1"/>
          </p:cNvSpPr>
          <p:nvPr/>
        </p:nvSpPr>
        <p:spPr bwMode="auto">
          <a:xfrm>
            <a:off x="5072063" y="5000625"/>
            <a:ext cx="1500187" cy="461963"/>
          </a:xfrm>
          <a:prstGeom prst="rect">
            <a:avLst/>
          </a:prstGeom>
          <a:noFill/>
          <a:ln w="9525">
            <a:noFill/>
            <a:miter lim="800000"/>
            <a:headEnd/>
            <a:tailEnd/>
          </a:ln>
        </p:spPr>
        <p:txBody>
          <a:bodyPr>
            <a:spAutoFit/>
          </a:bodyPr>
          <a:lstStyle/>
          <a:p>
            <a:pPr algn="ctr"/>
            <a:r>
              <a:rPr lang="es-CL" sz="1200" b="1"/>
              <a:t>Bitácora Semanal </a:t>
            </a:r>
          </a:p>
          <a:p>
            <a:pPr algn="ctr"/>
            <a:r>
              <a:rPr lang="es-CL" sz="1200" b="1"/>
              <a:t>de Equipos</a:t>
            </a:r>
          </a:p>
        </p:txBody>
      </p:sp>
      <p:pic>
        <p:nvPicPr>
          <p:cNvPr id="10" name="Picture 9" descr="sernageomin0001.jpg"/>
          <p:cNvPicPr>
            <a:picLocks noChangeAspect="1"/>
          </p:cNvPicPr>
          <p:nvPr/>
        </p:nvPicPr>
        <p:blipFill>
          <a:blip r:embed="rId4" cstate="print"/>
          <a:stretch>
            <a:fillRect/>
          </a:stretch>
        </p:blipFill>
        <p:spPr>
          <a:xfrm>
            <a:off x="2857500" y="4429125"/>
            <a:ext cx="2143125" cy="20716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Notched Right Arrow 10"/>
          <p:cNvSpPr/>
          <p:nvPr/>
        </p:nvSpPr>
        <p:spPr bwMode="auto">
          <a:xfrm>
            <a:off x="1785938" y="4714875"/>
            <a:ext cx="642937" cy="214313"/>
          </a:xfrm>
          <a:prstGeom prst="notchedRightArrow">
            <a:avLst/>
          </a:pr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a:lstStyle/>
          <a:p>
            <a:pPr>
              <a:defRPr/>
            </a:pPr>
            <a:endParaRPr lang="es-CL"/>
          </a:p>
        </p:txBody>
      </p:sp>
      <p:sp>
        <p:nvSpPr>
          <p:cNvPr id="18444" name="TextBox 8"/>
          <p:cNvSpPr txBox="1">
            <a:spLocks noChangeArrowheads="1"/>
          </p:cNvSpPr>
          <p:nvPr/>
        </p:nvSpPr>
        <p:spPr bwMode="auto">
          <a:xfrm>
            <a:off x="1357313" y="5000625"/>
            <a:ext cx="1500187" cy="276225"/>
          </a:xfrm>
          <a:prstGeom prst="rect">
            <a:avLst/>
          </a:prstGeom>
          <a:noFill/>
          <a:ln w="9525">
            <a:noFill/>
            <a:miter lim="800000"/>
            <a:headEnd/>
            <a:tailEnd/>
          </a:ln>
        </p:spPr>
        <p:txBody>
          <a:bodyPr>
            <a:spAutoFit/>
          </a:bodyPr>
          <a:lstStyle/>
          <a:p>
            <a:pPr algn="ctr"/>
            <a:r>
              <a:rPr lang="es-CL" sz="1200" b="1"/>
              <a:t>Sernageomin</a:t>
            </a:r>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srcRect/>
          <a:stretch>
            <a:fillRect/>
          </a:stretch>
        </p:blipFill>
        <p:spPr bwMode="auto">
          <a:xfrm>
            <a:off x="7938" y="6032500"/>
            <a:ext cx="1468437" cy="565150"/>
          </a:xfrm>
          <a:prstGeom prst="rect">
            <a:avLst/>
          </a:prstGeom>
          <a:noFill/>
          <a:ln w="9525">
            <a:noFill/>
            <a:miter lim="800000"/>
            <a:headEnd/>
            <a:tailEnd/>
          </a:ln>
        </p:spPr>
      </p:pic>
      <p:sp>
        <p:nvSpPr>
          <p:cNvPr id="19459" name="TextBox 9"/>
          <p:cNvSpPr txBox="1">
            <a:spLocks noChangeArrowheads="1"/>
          </p:cNvSpPr>
          <p:nvPr/>
        </p:nvSpPr>
        <p:spPr bwMode="auto">
          <a:xfrm>
            <a:off x="571500" y="214313"/>
            <a:ext cx="8072438" cy="923925"/>
          </a:xfrm>
          <a:prstGeom prst="rect">
            <a:avLst/>
          </a:prstGeom>
          <a:noFill/>
          <a:ln w="9525">
            <a:noFill/>
            <a:miter lim="800000"/>
            <a:headEnd/>
            <a:tailEnd/>
          </a:ln>
        </p:spPr>
        <p:txBody>
          <a:bodyPr>
            <a:spAutoFit/>
          </a:bodyPr>
          <a:lstStyle/>
          <a:p>
            <a:pPr algn="just"/>
            <a:r>
              <a:rPr lang="es-CL"/>
              <a:t>C2.- Todas las instalaciones utilizadas para el almacenamiento de explosivos y materias primas deben contar con las autorizaciones de las autoridades fiscalizadoras.</a:t>
            </a:r>
          </a:p>
        </p:txBody>
      </p:sp>
      <p:sp>
        <p:nvSpPr>
          <p:cNvPr id="19460" name="Rectangle 3"/>
          <p:cNvSpPr>
            <a:spLocks noChangeArrowheads="1"/>
          </p:cNvSpPr>
          <p:nvPr/>
        </p:nvSpPr>
        <p:spPr bwMode="auto">
          <a:xfrm>
            <a:off x="1000125" y="1143000"/>
            <a:ext cx="7215188" cy="1477963"/>
          </a:xfrm>
          <a:prstGeom prst="rect">
            <a:avLst/>
          </a:prstGeom>
          <a:noFill/>
          <a:ln w="9525">
            <a:noFill/>
            <a:miter lim="800000"/>
            <a:headEnd/>
            <a:tailEnd/>
          </a:ln>
        </p:spPr>
        <p:txBody>
          <a:bodyPr>
            <a:spAutoFit/>
          </a:bodyPr>
          <a:lstStyle/>
          <a:p>
            <a:pPr algn="just"/>
            <a:r>
              <a:rPr lang="es-CL"/>
              <a:t>1.-  Todas las instalaciones destinadas al almacenamiento de explosivos o sustancias químicas (polvorines, silos, canchas de almacenamiento con nitrato de amonio) deben estar autorizadas por la Dirección General de Movilización Nacional, cuya resolución será entregada por la Autoridad Fiscalizadora correspondiente.</a:t>
            </a:r>
          </a:p>
        </p:txBody>
      </p:sp>
      <p:pic>
        <p:nvPicPr>
          <p:cNvPr id="5" name="Picture 4" descr="AF Polvorin0001.jpg"/>
          <p:cNvPicPr>
            <a:picLocks noChangeAspect="1"/>
          </p:cNvPicPr>
          <p:nvPr/>
        </p:nvPicPr>
        <p:blipFill>
          <a:blip r:embed="rId3" cstate="print"/>
          <a:stretch>
            <a:fillRect/>
          </a:stretch>
        </p:blipFill>
        <p:spPr>
          <a:xfrm>
            <a:off x="5072063" y="2857500"/>
            <a:ext cx="2630487" cy="30003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Notched Right Arrow 7"/>
          <p:cNvSpPr/>
          <p:nvPr/>
        </p:nvSpPr>
        <p:spPr bwMode="auto">
          <a:xfrm>
            <a:off x="2714625" y="3429000"/>
            <a:ext cx="642938" cy="214313"/>
          </a:xfrm>
          <a:prstGeom prst="notchedRightArrow">
            <a:avLst/>
          </a:pr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a:lstStyle/>
          <a:p>
            <a:pPr>
              <a:defRPr/>
            </a:pPr>
            <a:endParaRPr lang="es-CL"/>
          </a:p>
        </p:txBody>
      </p:sp>
      <p:sp>
        <p:nvSpPr>
          <p:cNvPr id="9" name="TextBox 8"/>
          <p:cNvSpPr txBox="1"/>
          <p:nvPr/>
        </p:nvSpPr>
        <p:spPr>
          <a:xfrm>
            <a:off x="1000125" y="4000500"/>
            <a:ext cx="3857625" cy="369888"/>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pPr algn="ctr">
              <a:defRPr/>
            </a:pPr>
            <a:r>
              <a:rPr lang="es-CL" dirty="0"/>
              <a:t>Certificado de Inscripción Anual</a:t>
            </a:r>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print"/>
          <a:srcRect/>
          <a:stretch>
            <a:fillRect/>
          </a:stretch>
        </p:blipFill>
        <p:spPr bwMode="auto">
          <a:xfrm>
            <a:off x="7938" y="6032500"/>
            <a:ext cx="1468437" cy="565150"/>
          </a:xfrm>
          <a:prstGeom prst="rect">
            <a:avLst/>
          </a:prstGeom>
          <a:noFill/>
          <a:ln w="9525">
            <a:noFill/>
            <a:miter lim="800000"/>
            <a:headEnd/>
            <a:tailEnd/>
          </a:ln>
        </p:spPr>
      </p:pic>
      <p:sp>
        <p:nvSpPr>
          <p:cNvPr id="20483" name="TextBox 9"/>
          <p:cNvSpPr txBox="1">
            <a:spLocks noChangeArrowheads="1"/>
          </p:cNvSpPr>
          <p:nvPr/>
        </p:nvSpPr>
        <p:spPr bwMode="auto">
          <a:xfrm>
            <a:off x="571500" y="214313"/>
            <a:ext cx="8072438" cy="646112"/>
          </a:xfrm>
          <a:prstGeom prst="rect">
            <a:avLst/>
          </a:prstGeom>
          <a:noFill/>
          <a:ln w="9525">
            <a:noFill/>
            <a:miter lim="800000"/>
            <a:headEnd/>
            <a:tailEnd/>
          </a:ln>
        </p:spPr>
        <p:txBody>
          <a:bodyPr>
            <a:spAutoFit/>
          </a:bodyPr>
          <a:lstStyle/>
          <a:p>
            <a:pPr algn="just"/>
            <a:r>
              <a:rPr lang="es-CL"/>
              <a:t>C3.- Los almacenes de explosivos deben contar con un sistema de control de vigilancia permanente.</a:t>
            </a:r>
          </a:p>
        </p:txBody>
      </p:sp>
      <p:sp>
        <p:nvSpPr>
          <p:cNvPr id="20484" name="Rectangle 3"/>
          <p:cNvSpPr>
            <a:spLocks noChangeArrowheads="1"/>
          </p:cNvSpPr>
          <p:nvPr/>
        </p:nvSpPr>
        <p:spPr bwMode="auto">
          <a:xfrm>
            <a:off x="1000125" y="928688"/>
            <a:ext cx="7215188" cy="923925"/>
          </a:xfrm>
          <a:prstGeom prst="rect">
            <a:avLst/>
          </a:prstGeom>
          <a:noFill/>
          <a:ln w="9525">
            <a:noFill/>
            <a:miter lim="800000"/>
            <a:headEnd/>
            <a:tailEnd/>
          </a:ln>
        </p:spPr>
        <p:txBody>
          <a:bodyPr>
            <a:spAutoFit/>
          </a:bodyPr>
          <a:lstStyle/>
          <a:p>
            <a:pPr algn="just"/>
            <a:r>
              <a:rPr lang="es-CL"/>
              <a:t>1.-  Todo almacén o recinto destinado al almacenamiento de explosivos, debe permanecer cerrado y vigilado en forma permanente y sólo tendrá acceso personal debidamente autorizado.</a:t>
            </a:r>
          </a:p>
        </p:txBody>
      </p:sp>
      <p:sp>
        <p:nvSpPr>
          <p:cNvPr id="20485" name="TextBox 9"/>
          <p:cNvSpPr txBox="1">
            <a:spLocks noChangeArrowheads="1"/>
          </p:cNvSpPr>
          <p:nvPr/>
        </p:nvSpPr>
        <p:spPr bwMode="auto">
          <a:xfrm>
            <a:off x="571500" y="2076450"/>
            <a:ext cx="8072438" cy="647700"/>
          </a:xfrm>
          <a:prstGeom prst="rect">
            <a:avLst/>
          </a:prstGeom>
          <a:noFill/>
          <a:ln w="9525">
            <a:noFill/>
            <a:miter lim="800000"/>
            <a:headEnd/>
            <a:tailEnd/>
          </a:ln>
        </p:spPr>
        <p:txBody>
          <a:bodyPr>
            <a:spAutoFit/>
          </a:bodyPr>
          <a:lstStyle/>
          <a:p>
            <a:pPr algn="just"/>
            <a:r>
              <a:rPr lang="es-CL" dirty="0"/>
              <a:t>C4.- Los equipos afectados por tronaduras deberán ser evacuados de cualquier efecto por proyecciones y/o onda expansiva.</a:t>
            </a:r>
          </a:p>
        </p:txBody>
      </p:sp>
      <p:sp>
        <p:nvSpPr>
          <p:cNvPr id="20486" name="Rectangle 5"/>
          <p:cNvSpPr>
            <a:spLocks noChangeArrowheads="1"/>
          </p:cNvSpPr>
          <p:nvPr/>
        </p:nvSpPr>
        <p:spPr bwMode="auto">
          <a:xfrm>
            <a:off x="1000125" y="2862263"/>
            <a:ext cx="7215188" cy="923925"/>
          </a:xfrm>
          <a:prstGeom prst="rect">
            <a:avLst/>
          </a:prstGeom>
          <a:noFill/>
          <a:ln w="9525">
            <a:noFill/>
            <a:miter lim="800000"/>
            <a:headEnd/>
            <a:tailEnd/>
          </a:ln>
        </p:spPr>
        <p:txBody>
          <a:bodyPr>
            <a:spAutoFit/>
          </a:bodyPr>
          <a:lstStyle/>
          <a:p>
            <a:pPr algn="just"/>
            <a:r>
              <a:rPr lang="es-CL" dirty="0"/>
              <a:t>1.- Se sugiere una distancia mínima de 150 metros para el retiro de equipos desde una zona amagada, la posición final de equipos es responsabilidad del supervisor a cargo de la tronadura.</a:t>
            </a:r>
          </a:p>
        </p:txBody>
      </p:sp>
      <p:pic>
        <p:nvPicPr>
          <p:cNvPr id="7" name="Picture 6" descr="descarga.jpg"/>
          <p:cNvPicPr>
            <a:picLocks noChangeAspect="1"/>
          </p:cNvPicPr>
          <p:nvPr/>
        </p:nvPicPr>
        <p:blipFill>
          <a:blip r:embed="rId3" cstate="print"/>
          <a:stretch>
            <a:fillRect/>
          </a:stretch>
        </p:blipFill>
        <p:spPr>
          <a:xfrm>
            <a:off x="3786188" y="4286250"/>
            <a:ext cx="1771650" cy="13239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descr="images (3).jpg"/>
          <p:cNvPicPr>
            <a:picLocks noChangeAspect="1"/>
          </p:cNvPicPr>
          <p:nvPr/>
        </p:nvPicPr>
        <p:blipFill>
          <a:blip r:embed="rId4" cstate="print"/>
          <a:stretch>
            <a:fillRect/>
          </a:stretch>
        </p:blipFill>
        <p:spPr>
          <a:xfrm>
            <a:off x="928688" y="4286250"/>
            <a:ext cx="1876425" cy="13573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descr="descarga.jpg"/>
          <p:cNvPicPr>
            <a:picLocks noChangeAspect="1"/>
          </p:cNvPicPr>
          <p:nvPr/>
        </p:nvPicPr>
        <p:blipFill>
          <a:blip r:embed="rId5" cstate="print"/>
          <a:stretch>
            <a:fillRect/>
          </a:stretch>
        </p:blipFill>
        <p:spPr>
          <a:xfrm>
            <a:off x="6586538" y="4286250"/>
            <a:ext cx="1771650" cy="13239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Notched Right Arrow 10"/>
          <p:cNvSpPr/>
          <p:nvPr/>
        </p:nvSpPr>
        <p:spPr bwMode="auto">
          <a:xfrm>
            <a:off x="5715000" y="4786313"/>
            <a:ext cx="642938" cy="214312"/>
          </a:xfrm>
          <a:prstGeom prst="notchedRightArrow">
            <a:avLst/>
          </a:pr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a:lstStyle/>
          <a:p>
            <a:pPr>
              <a:defRPr/>
            </a:pPr>
            <a:endParaRPr lang="es-CL"/>
          </a:p>
        </p:txBody>
      </p:sp>
      <p:sp>
        <p:nvSpPr>
          <p:cNvPr id="12" name="Notched Right Arrow 11"/>
          <p:cNvSpPr/>
          <p:nvPr/>
        </p:nvSpPr>
        <p:spPr bwMode="auto">
          <a:xfrm>
            <a:off x="3009900" y="4786313"/>
            <a:ext cx="642938" cy="214312"/>
          </a:xfrm>
          <a:prstGeom prst="notchedRightArrow">
            <a:avLst/>
          </a:pr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a:lstStyle/>
          <a:p>
            <a:pPr>
              <a:defRPr/>
            </a:pPr>
            <a:endParaRPr lang="es-CL"/>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print"/>
          <a:srcRect/>
          <a:stretch>
            <a:fillRect/>
          </a:stretch>
        </p:blipFill>
        <p:spPr bwMode="auto">
          <a:xfrm>
            <a:off x="7938" y="6032500"/>
            <a:ext cx="1468437" cy="565150"/>
          </a:xfrm>
          <a:prstGeom prst="rect">
            <a:avLst/>
          </a:prstGeom>
          <a:noFill/>
          <a:ln w="9525">
            <a:noFill/>
            <a:miter lim="800000"/>
            <a:headEnd/>
            <a:tailEnd/>
          </a:ln>
        </p:spPr>
      </p:pic>
      <p:sp>
        <p:nvSpPr>
          <p:cNvPr id="3" name="Rectangle 2"/>
          <p:cNvSpPr/>
          <p:nvPr/>
        </p:nvSpPr>
        <p:spPr>
          <a:xfrm>
            <a:off x="3921823" y="2967335"/>
            <a:ext cx="1300356" cy="923330"/>
          </a:xfrm>
          <a:prstGeom prst="rect">
            <a:avLst/>
          </a:prstGeom>
          <a:noFill/>
        </p:spPr>
        <p:txBody>
          <a:bodyPr wrap="none">
            <a:spAutoFit/>
          </a:bodyPr>
          <a:lstStyle/>
          <a:p>
            <a:pPr algn="ctr">
              <a:defRPr/>
            </a:pPr>
            <a:r>
              <a:rPr lang="en-US"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Arial" charset="0"/>
                <a:cs typeface="Arial" charset="0"/>
              </a:rPr>
              <a:t>FIN</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ChangeArrowheads="1"/>
          </p:cNvSpPr>
          <p:nvPr/>
        </p:nvSpPr>
        <p:spPr bwMode="auto">
          <a:xfrm>
            <a:off x="285750" y="1143000"/>
            <a:ext cx="8501063" cy="3074988"/>
          </a:xfrm>
          <a:prstGeom prst="rect">
            <a:avLst/>
          </a:prstGeom>
          <a:noFill/>
          <a:ln w="9525">
            <a:noFill/>
            <a:miter lim="800000"/>
            <a:headEnd/>
            <a:tailEnd/>
          </a:ln>
        </p:spPr>
        <p:txBody>
          <a:bodyPr lIns="92075" tIns="46038" rIns="92075" bIns="46038">
            <a:spAutoFit/>
          </a:bodyPr>
          <a:lstStyle/>
          <a:p>
            <a:pPr marL="381000" indent="-381000" eaLnBrk="0" hangingPunct="0">
              <a:lnSpc>
                <a:spcPct val="170000"/>
              </a:lnSpc>
              <a:buClr>
                <a:srgbClr val="FF0000"/>
              </a:buClr>
              <a:buSzPct val="120000"/>
              <a:buFont typeface="Arial" pitchFamily="34" charset="0"/>
              <a:buChar char="•"/>
            </a:pPr>
            <a:endParaRPr lang="es-ES_tradnl" sz="1900" b="1">
              <a:solidFill>
                <a:srgbClr val="000099"/>
              </a:solidFill>
              <a:latin typeface="Arial" pitchFamily="34" charset="0"/>
            </a:endParaRPr>
          </a:p>
          <a:p>
            <a:pPr marL="381000" indent="-381000" eaLnBrk="0" hangingPunct="0">
              <a:lnSpc>
                <a:spcPct val="170000"/>
              </a:lnSpc>
              <a:buClr>
                <a:srgbClr val="FF0000"/>
              </a:buClr>
              <a:buSzPct val="120000"/>
            </a:pPr>
            <a:r>
              <a:rPr lang="es-ES_tradnl" sz="1900" b="1">
                <a:solidFill>
                  <a:srgbClr val="000099"/>
                </a:solidFill>
                <a:latin typeface="Arial" pitchFamily="34" charset="0"/>
              </a:rPr>
              <a:t>      </a:t>
            </a:r>
          </a:p>
          <a:p>
            <a:pPr marL="381000" indent="-381000" eaLnBrk="0" hangingPunct="0">
              <a:lnSpc>
                <a:spcPct val="170000"/>
              </a:lnSpc>
              <a:buClr>
                <a:srgbClr val="FF0000"/>
              </a:buClr>
              <a:buSzPct val="120000"/>
            </a:pPr>
            <a:endParaRPr lang="es-ES_tradnl" sz="1900" b="1">
              <a:solidFill>
                <a:srgbClr val="000099"/>
              </a:solidFill>
              <a:latin typeface="Arial" pitchFamily="34" charset="0"/>
            </a:endParaRPr>
          </a:p>
          <a:p>
            <a:pPr marL="381000" indent="-381000" eaLnBrk="0" hangingPunct="0">
              <a:lnSpc>
                <a:spcPct val="170000"/>
              </a:lnSpc>
              <a:buClr>
                <a:srgbClr val="FF0000"/>
              </a:buClr>
              <a:buSzPct val="120000"/>
            </a:pPr>
            <a:endParaRPr lang="es-ES_tradnl" sz="1900" b="1">
              <a:solidFill>
                <a:srgbClr val="000099"/>
              </a:solidFill>
              <a:latin typeface="Arial" pitchFamily="34" charset="0"/>
            </a:endParaRPr>
          </a:p>
          <a:p>
            <a:pPr marL="381000" indent="-381000" eaLnBrk="0" hangingPunct="0">
              <a:lnSpc>
                <a:spcPct val="170000"/>
              </a:lnSpc>
              <a:buClr>
                <a:srgbClr val="FF0000"/>
              </a:buClr>
              <a:buSzPct val="120000"/>
            </a:pPr>
            <a:endParaRPr lang="es-ES_tradnl" sz="1900" b="1">
              <a:solidFill>
                <a:srgbClr val="000099"/>
              </a:solidFill>
              <a:latin typeface="Arial" pitchFamily="34" charset="0"/>
            </a:endParaRPr>
          </a:p>
          <a:p>
            <a:pPr marL="381000" indent="-381000" eaLnBrk="0" hangingPunct="0">
              <a:lnSpc>
                <a:spcPct val="170000"/>
              </a:lnSpc>
              <a:buClr>
                <a:srgbClr val="FF0000"/>
              </a:buClr>
              <a:buSzPct val="120000"/>
            </a:pPr>
            <a:endParaRPr lang="es-ES_tradnl" sz="1900" b="1">
              <a:solidFill>
                <a:srgbClr val="000099"/>
              </a:solidFill>
              <a:latin typeface="Arial" pitchFamily="34" charset="0"/>
            </a:endParaRPr>
          </a:p>
        </p:txBody>
      </p:sp>
      <p:sp>
        <p:nvSpPr>
          <p:cNvPr id="23556" name="3 Rectángulo"/>
          <p:cNvSpPr>
            <a:spLocks noChangeArrowheads="1"/>
          </p:cNvSpPr>
          <p:nvPr/>
        </p:nvSpPr>
        <p:spPr bwMode="auto">
          <a:xfrm>
            <a:off x="0" y="1824889"/>
            <a:ext cx="6357938" cy="4524315"/>
          </a:xfrm>
          <a:prstGeom prst="rect">
            <a:avLst/>
          </a:prstGeom>
          <a:noFill/>
          <a:ln w="9525">
            <a:noFill/>
            <a:miter lim="800000"/>
            <a:headEnd/>
            <a:tailEnd/>
          </a:ln>
        </p:spPr>
        <p:txBody>
          <a:bodyPr>
            <a:spAutoFit/>
          </a:bodyPr>
          <a:lstStyle/>
          <a:p>
            <a:pPr algn="just"/>
            <a:r>
              <a:rPr lang="es-CL" dirty="0" smtClean="0"/>
              <a:t>Corresponde al </a:t>
            </a:r>
            <a:r>
              <a:rPr lang="es-CL" b="1" dirty="0" smtClean="0"/>
              <a:t>segundo proceso</a:t>
            </a:r>
            <a:r>
              <a:rPr lang="es-CL" dirty="0" smtClean="0"/>
              <a:t> en la cadena del valor y es el mas peligroso y delicado por el hecho de manipular explosivos. </a:t>
            </a:r>
          </a:p>
          <a:p>
            <a:pPr algn="just"/>
            <a:endParaRPr lang="es-CL" dirty="0" smtClean="0"/>
          </a:p>
          <a:p>
            <a:pPr algn="just"/>
            <a:r>
              <a:rPr lang="es-CL" dirty="0" smtClean="0"/>
              <a:t>Ante una programación de Tronadura, lo primero que se debe hacer es el </a:t>
            </a:r>
            <a:r>
              <a:rPr lang="es-CL" b="1" dirty="0" smtClean="0"/>
              <a:t>plano de diseño</a:t>
            </a:r>
            <a:r>
              <a:rPr lang="es-CL" dirty="0" smtClean="0"/>
              <a:t> (por parte de la empresa especialista).</a:t>
            </a:r>
          </a:p>
          <a:p>
            <a:pPr algn="just"/>
            <a:r>
              <a:rPr lang="es-CL" dirty="0" smtClean="0"/>
              <a:t>Todo diseño de tronadura debe ser entregado en un plano, en el que se deben indicar a lo menos los siguientes elementos:</a:t>
            </a:r>
          </a:p>
          <a:p>
            <a:pPr algn="just"/>
            <a:endParaRPr lang="es-CL" dirty="0" smtClean="0"/>
          </a:p>
          <a:p>
            <a:pPr algn="just"/>
            <a:r>
              <a:rPr lang="es-CL" b="1" dirty="0" smtClean="0"/>
              <a:t>Sector a tronar, numero de la tronadura, el banco, el tipo de material, el tipo de roca, tipos de explosivos con sus tiempos de retardo, secuencia de encendido, identificación de todos los pozos por cargar, día, hora y nombre del jefe de tronadura.</a:t>
            </a:r>
            <a:r>
              <a:rPr lang="es-CL" dirty="0" smtClean="0"/>
              <a:t>    </a:t>
            </a:r>
          </a:p>
        </p:txBody>
      </p:sp>
      <p:pic>
        <p:nvPicPr>
          <p:cNvPr id="23558" name="Picture 2" descr="http://www.codelco.cl/educa/images/divisiones/norte/info/f_procesos/CA-225a.jpg"/>
          <p:cNvPicPr>
            <a:picLocks noChangeAspect="1" noChangeArrowheads="1"/>
          </p:cNvPicPr>
          <p:nvPr/>
        </p:nvPicPr>
        <p:blipFill>
          <a:blip r:embed="rId2" cstate="print"/>
          <a:srcRect/>
          <a:stretch>
            <a:fillRect/>
          </a:stretch>
        </p:blipFill>
        <p:spPr bwMode="auto">
          <a:xfrm>
            <a:off x="6357938" y="0"/>
            <a:ext cx="2786062" cy="2171700"/>
          </a:xfrm>
          <a:prstGeom prst="rect">
            <a:avLst/>
          </a:prstGeom>
          <a:noFill/>
          <a:ln w="9525">
            <a:noFill/>
            <a:miter lim="800000"/>
            <a:headEnd/>
            <a:tailEnd/>
          </a:ln>
        </p:spPr>
      </p:pic>
      <p:pic>
        <p:nvPicPr>
          <p:cNvPr id="23559" name="Picture 8" descr="F:\Fotos\Fotos Mina\DSC00761.JPG"/>
          <p:cNvPicPr>
            <a:picLocks noChangeAspect="1" noChangeArrowheads="1"/>
          </p:cNvPicPr>
          <p:nvPr/>
        </p:nvPicPr>
        <p:blipFill>
          <a:blip r:embed="rId3" cstate="print"/>
          <a:srcRect/>
          <a:stretch>
            <a:fillRect/>
          </a:stretch>
        </p:blipFill>
        <p:spPr bwMode="auto">
          <a:xfrm>
            <a:off x="6357938" y="2214563"/>
            <a:ext cx="2786062" cy="2286000"/>
          </a:xfrm>
          <a:prstGeom prst="rect">
            <a:avLst/>
          </a:prstGeom>
          <a:noFill/>
          <a:ln w="9525">
            <a:noFill/>
            <a:miter lim="800000"/>
            <a:headEnd/>
            <a:tailEnd/>
          </a:ln>
        </p:spPr>
      </p:pic>
      <p:pic>
        <p:nvPicPr>
          <p:cNvPr id="23561" name="Picture 10" descr="F:\Fotos\Fotos Mina\DSC00759.JPG"/>
          <p:cNvPicPr>
            <a:picLocks noChangeAspect="1" noChangeArrowheads="1"/>
          </p:cNvPicPr>
          <p:nvPr/>
        </p:nvPicPr>
        <p:blipFill>
          <a:blip r:embed="rId4" cstate="print"/>
          <a:srcRect/>
          <a:stretch>
            <a:fillRect/>
          </a:stretch>
        </p:blipFill>
        <p:spPr bwMode="auto">
          <a:xfrm>
            <a:off x="6357938" y="4572000"/>
            <a:ext cx="2786062" cy="2286000"/>
          </a:xfrm>
          <a:prstGeom prst="rect">
            <a:avLst/>
          </a:prstGeom>
          <a:noFill/>
          <a:ln w="9525">
            <a:noFill/>
            <a:miter lim="800000"/>
            <a:headEnd/>
            <a:tailEnd/>
          </a:ln>
        </p:spPr>
      </p:pic>
      <p:sp>
        <p:nvSpPr>
          <p:cNvPr id="10" name="9 Rectángulo"/>
          <p:cNvSpPr>
            <a:spLocks noChangeArrowheads="1"/>
          </p:cNvSpPr>
          <p:nvPr/>
        </p:nvSpPr>
        <p:spPr bwMode="auto">
          <a:xfrm>
            <a:off x="285720" y="548326"/>
            <a:ext cx="5155579" cy="523220"/>
          </a:xfrm>
          <a:prstGeom prst="rect">
            <a:avLst/>
          </a:prstGeom>
          <a:noFill/>
          <a:ln w="9525">
            <a:noFill/>
            <a:miter lim="800000"/>
            <a:headEnd/>
            <a:tailEnd/>
          </a:ln>
        </p:spPr>
        <p:txBody>
          <a:bodyPr wrap="none">
            <a:spAutoFit/>
          </a:bodyPr>
          <a:lstStyle/>
          <a:p>
            <a:r>
              <a:rPr lang="es-CL" sz="2800" b="1" dirty="0" smtClean="0">
                <a:solidFill>
                  <a:schemeClr val="accent1">
                    <a:lumMod val="75000"/>
                  </a:schemeClr>
                </a:solidFill>
                <a:latin typeface="+mj-lt"/>
              </a:rPr>
              <a:t>PROCESO DE TRONADURA</a:t>
            </a:r>
            <a:endParaRPr lang="es-CL" sz="2800" dirty="0">
              <a:solidFill>
                <a:schemeClr val="accent1">
                  <a:lumMod val="75000"/>
                </a:schemeClr>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55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55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5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ChangeArrowheads="1"/>
          </p:cNvSpPr>
          <p:nvPr/>
        </p:nvSpPr>
        <p:spPr bwMode="auto">
          <a:xfrm>
            <a:off x="285750" y="1143000"/>
            <a:ext cx="8501063" cy="3074988"/>
          </a:xfrm>
          <a:prstGeom prst="rect">
            <a:avLst/>
          </a:prstGeom>
          <a:noFill/>
          <a:ln w="9525">
            <a:noFill/>
            <a:miter lim="800000"/>
            <a:headEnd/>
            <a:tailEnd/>
          </a:ln>
        </p:spPr>
        <p:txBody>
          <a:bodyPr lIns="92075" tIns="46038" rIns="92075" bIns="46038">
            <a:spAutoFit/>
          </a:bodyPr>
          <a:lstStyle/>
          <a:p>
            <a:pPr marL="381000" indent="-381000" eaLnBrk="0" hangingPunct="0">
              <a:lnSpc>
                <a:spcPct val="170000"/>
              </a:lnSpc>
              <a:buClr>
                <a:srgbClr val="FF0000"/>
              </a:buClr>
              <a:buSzPct val="120000"/>
              <a:buFont typeface="Arial" pitchFamily="34" charset="0"/>
              <a:buChar char="•"/>
            </a:pPr>
            <a:endParaRPr lang="es-ES_tradnl" sz="1900" b="1">
              <a:solidFill>
                <a:srgbClr val="000099"/>
              </a:solidFill>
              <a:latin typeface="Arial" pitchFamily="34" charset="0"/>
            </a:endParaRPr>
          </a:p>
          <a:p>
            <a:pPr marL="381000" indent="-381000" eaLnBrk="0" hangingPunct="0">
              <a:lnSpc>
                <a:spcPct val="170000"/>
              </a:lnSpc>
              <a:buClr>
                <a:srgbClr val="FF0000"/>
              </a:buClr>
              <a:buSzPct val="120000"/>
            </a:pPr>
            <a:r>
              <a:rPr lang="es-ES_tradnl" sz="1900" b="1">
                <a:solidFill>
                  <a:srgbClr val="000099"/>
                </a:solidFill>
                <a:latin typeface="Arial" pitchFamily="34" charset="0"/>
              </a:rPr>
              <a:t>      </a:t>
            </a:r>
          </a:p>
          <a:p>
            <a:pPr marL="381000" indent="-381000" eaLnBrk="0" hangingPunct="0">
              <a:lnSpc>
                <a:spcPct val="170000"/>
              </a:lnSpc>
              <a:buClr>
                <a:srgbClr val="FF0000"/>
              </a:buClr>
              <a:buSzPct val="120000"/>
            </a:pPr>
            <a:endParaRPr lang="es-ES_tradnl" sz="1900" b="1">
              <a:solidFill>
                <a:srgbClr val="000099"/>
              </a:solidFill>
              <a:latin typeface="Arial" pitchFamily="34" charset="0"/>
            </a:endParaRPr>
          </a:p>
          <a:p>
            <a:pPr marL="381000" indent="-381000" eaLnBrk="0" hangingPunct="0">
              <a:lnSpc>
                <a:spcPct val="170000"/>
              </a:lnSpc>
              <a:buClr>
                <a:srgbClr val="FF0000"/>
              </a:buClr>
              <a:buSzPct val="120000"/>
            </a:pPr>
            <a:endParaRPr lang="es-ES_tradnl" sz="1900" b="1">
              <a:solidFill>
                <a:srgbClr val="000099"/>
              </a:solidFill>
              <a:latin typeface="Arial" pitchFamily="34" charset="0"/>
            </a:endParaRPr>
          </a:p>
          <a:p>
            <a:pPr marL="381000" indent="-381000" eaLnBrk="0" hangingPunct="0">
              <a:lnSpc>
                <a:spcPct val="170000"/>
              </a:lnSpc>
              <a:buClr>
                <a:srgbClr val="FF0000"/>
              </a:buClr>
              <a:buSzPct val="120000"/>
            </a:pPr>
            <a:endParaRPr lang="es-ES_tradnl" sz="1900" b="1">
              <a:solidFill>
                <a:srgbClr val="000099"/>
              </a:solidFill>
              <a:latin typeface="Arial" pitchFamily="34" charset="0"/>
            </a:endParaRPr>
          </a:p>
          <a:p>
            <a:pPr marL="381000" indent="-381000" eaLnBrk="0" hangingPunct="0">
              <a:lnSpc>
                <a:spcPct val="170000"/>
              </a:lnSpc>
              <a:buClr>
                <a:srgbClr val="FF0000"/>
              </a:buClr>
              <a:buSzPct val="120000"/>
            </a:pPr>
            <a:endParaRPr lang="es-ES_tradnl" sz="1900" b="1">
              <a:solidFill>
                <a:srgbClr val="000099"/>
              </a:solidFill>
              <a:latin typeface="Arial" pitchFamily="34" charset="0"/>
            </a:endParaRPr>
          </a:p>
        </p:txBody>
      </p:sp>
      <p:sp>
        <p:nvSpPr>
          <p:cNvPr id="23556" name="3 Rectángulo"/>
          <p:cNvSpPr>
            <a:spLocks noChangeArrowheads="1"/>
          </p:cNvSpPr>
          <p:nvPr/>
        </p:nvSpPr>
        <p:spPr bwMode="auto">
          <a:xfrm>
            <a:off x="0" y="1699520"/>
            <a:ext cx="6357938" cy="3970318"/>
          </a:xfrm>
          <a:prstGeom prst="rect">
            <a:avLst/>
          </a:prstGeom>
          <a:noFill/>
          <a:ln w="9525">
            <a:noFill/>
            <a:miter lim="800000"/>
            <a:headEnd/>
            <a:tailEnd/>
          </a:ln>
        </p:spPr>
        <p:txBody>
          <a:bodyPr>
            <a:spAutoFit/>
          </a:bodyPr>
          <a:lstStyle/>
          <a:p>
            <a:pPr algn="just"/>
            <a:endParaRPr lang="es-CL" dirty="0" smtClean="0"/>
          </a:p>
          <a:p>
            <a:pPr algn="just"/>
            <a:r>
              <a:rPr lang="es-CL" dirty="0" smtClean="0"/>
              <a:t>Para las tronaduras se distinguen las siguientes etapas:</a:t>
            </a:r>
          </a:p>
          <a:p>
            <a:pPr algn="just"/>
            <a:endParaRPr lang="es-CL" dirty="0" smtClean="0"/>
          </a:p>
          <a:p>
            <a:pPr algn="just">
              <a:buFont typeface="Arial" pitchFamily="34" charset="0"/>
              <a:buChar char="•"/>
            </a:pPr>
            <a:r>
              <a:rPr lang="es-CL" dirty="0" smtClean="0"/>
              <a:t> </a:t>
            </a:r>
            <a:r>
              <a:rPr lang="es-CL" b="1" dirty="0" smtClean="0"/>
              <a:t>AUTORIZACION DE ACCESO</a:t>
            </a:r>
          </a:p>
          <a:p>
            <a:pPr algn="just">
              <a:buFont typeface="Arial" pitchFamily="34" charset="0"/>
              <a:buChar char="•"/>
            </a:pPr>
            <a:endParaRPr lang="es-CL" b="1" dirty="0" smtClean="0"/>
          </a:p>
          <a:p>
            <a:pPr algn="just">
              <a:buFont typeface="Arial" pitchFamily="34" charset="0"/>
              <a:buChar char="•"/>
            </a:pPr>
            <a:r>
              <a:rPr lang="es-CL" b="1" dirty="0" smtClean="0"/>
              <a:t> CIERRE Y SEÑALIZACION</a:t>
            </a:r>
          </a:p>
          <a:p>
            <a:pPr algn="just">
              <a:buFont typeface="Arial" pitchFamily="34" charset="0"/>
              <a:buChar char="•"/>
            </a:pPr>
            <a:endParaRPr lang="es-CL" b="1" dirty="0" smtClean="0"/>
          </a:p>
          <a:p>
            <a:pPr algn="just">
              <a:buFont typeface="Arial" pitchFamily="34" charset="0"/>
              <a:buChar char="•"/>
            </a:pPr>
            <a:r>
              <a:rPr lang="es-CL" b="1" dirty="0" smtClean="0"/>
              <a:t> PRIMADO CARGUIO DE EXPLOSIVOS</a:t>
            </a:r>
          </a:p>
          <a:p>
            <a:pPr algn="just">
              <a:buFont typeface="Arial" pitchFamily="34" charset="0"/>
              <a:buChar char="•"/>
            </a:pPr>
            <a:endParaRPr lang="es-CL" b="1" dirty="0" smtClean="0"/>
          </a:p>
          <a:p>
            <a:pPr algn="just">
              <a:buFont typeface="Arial" pitchFamily="34" charset="0"/>
              <a:buChar char="•"/>
            </a:pPr>
            <a:r>
              <a:rPr lang="es-CL" b="1" dirty="0" smtClean="0"/>
              <a:t> AMARRE DE DISPARO</a:t>
            </a:r>
          </a:p>
          <a:p>
            <a:pPr algn="just">
              <a:buFont typeface="Arial" pitchFamily="34" charset="0"/>
              <a:buChar char="•"/>
            </a:pPr>
            <a:endParaRPr lang="es-CL" b="1" dirty="0" smtClean="0"/>
          </a:p>
          <a:p>
            <a:pPr algn="just">
              <a:buFont typeface="Arial" pitchFamily="34" charset="0"/>
              <a:buChar char="•"/>
            </a:pPr>
            <a:r>
              <a:rPr lang="es-CL" b="1" dirty="0" smtClean="0"/>
              <a:t> TAPADO DE POZOS</a:t>
            </a:r>
          </a:p>
          <a:p>
            <a:pPr algn="just">
              <a:buFont typeface="Arial" pitchFamily="34" charset="0"/>
              <a:buChar char="•"/>
            </a:pPr>
            <a:endParaRPr lang="es-CL" b="1" dirty="0" smtClean="0"/>
          </a:p>
          <a:p>
            <a:pPr algn="just">
              <a:buFont typeface="Arial" pitchFamily="34" charset="0"/>
              <a:buChar char="•"/>
            </a:pPr>
            <a:r>
              <a:rPr lang="es-CL" b="1" dirty="0" smtClean="0"/>
              <a:t> TRONADURA</a:t>
            </a:r>
            <a:endParaRPr lang="es-CL" b="1" dirty="0"/>
          </a:p>
        </p:txBody>
      </p:sp>
      <p:pic>
        <p:nvPicPr>
          <p:cNvPr id="23558" name="Picture 2" descr="http://www.codelco.cl/educa/images/divisiones/norte/info/f_procesos/CA-225a.jpg"/>
          <p:cNvPicPr>
            <a:picLocks noChangeAspect="1" noChangeArrowheads="1"/>
          </p:cNvPicPr>
          <p:nvPr/>
        </p:nvPicPr>
        <p:blipFill>
          <a:blip r:embed="rId2" cstate="print"/>
          <a:srcRect/>
          <a:stretch>
            <a:fillRect/>
          </a:stretch>
        </p:blipFill>
        <p:spPr bwMode="auto">
          <a:xfrm>
            <a:off x="6357938" y="0"/>
            <a:ext cx="2786062" cy="2171700"/>
          </a:xfrm>
          <a:prstGeom prst="rect">
            <a:avLst/>
          </a:prstGeom>
          <a:noFill/>
          <a:ln w="9525">
            <a:noFill/>
            <a:miter lim="800000"/>
            <a:headEnd/>
            <a:tailEnd/>
          </a:ln>
        </p:spPr>
      </p:pic>
      <p:pic>
        <p:nvPicPr>
          <p:cNvPr id="23559" name="Picture 8" descr="F:\Fotos\Fotos Mina\DSC00761.JPG"/>
          <p:cNvPicPr>
            <a:picLocks noChangeAspect="1" noChangeArrowheads="1"/>
          </p:cNvPicPr>
          <p:nvPr/>
        </p:nvPicPr>
        <p:blipFill>
          <a:blip r:embed="rId3" cstate="print"/>
          <a:srcRect/>
          <a:stretch>
            <a:fillRect/>
          </a:stretch>
        </p:blipFill>
        <p:spPr bwMode="auto">
          <a:xfrm>
            <a:off x="6357938" y="2214563"/>
            <a:ext cx="2786062" cy="2286000"/>
          </a:xfrm>
          <a:prstGeom prst="rect">
            <a:avLst/>
          </a:prstGeom>
          <a:noFill/>
          <a:ln w="9525">
            <a:noFill/>
            <a:miter lim="800000"/>
            <a:headEnd/>
            <a:tailEnd/>
          </a:ln>
        </p:spPr>
      </p:pic>
      <p:pic>
        <p:nvPicPr>
          <p:cNvPr id="23561" name="Picture 10" descr="F:\Fotos\Fotos Mina\DSC00759.JPG"/>
          <p:cNvPicPr>
            <a:picLocks noChangeAspect="1" noChangeArrowheads="1"/>
          </p:cNvPicPr>
          <p:nvPr/>
        </p:nvPicPr>
        <p:blipFill>
          <a:blip r:embed="rId4" cstate="print"/>
          <a:srcRect/>
          <a:stretch>
            <a:fillRect/>
          </a:stretch>
        </p:blipFill>
        <p:spPr bwMode="auto">
          <a:xfrm>
            <a:off x="6357938" y="4572000"/>
            <a:ext cx="2786062" cy="2286000"/>
          </a:xfrm>
          <a:prstGeom prst="rect">
            <a:avLst/>
          </a:prstGeom>
          <a:noFill/>
          <a:ln w="9525">
            <a:noFill/>
            <a:miter lim="800000"/>
            <a:headEnd/>
            <a:tailEnd/>
          </a:ln>
        </p:spPr>
      </p:pic>
      <p:sp>
        <p:nvSpPr>
          <p:cNvPr id="10" name="9 Rectángulo"/>
          <p:cNvSpPr>
            <a:spLocks noChangeArrowheads="1"/>
          </p:cNvSpPr>
          <p:nvPr/>
        </p:nvSpPr>
        <p:spPr bwMode="auto">
          <a:xfrm>
            <a:off x="285720" y="548326"/>
            <a:ext cx="5155579" cy="523220"/>
          </a:xfrm>
          <a:prstGeom prst="rect">
            <a:avLst/>
          </a:prstGeom>
          <a:noFill/>
          <a:ln w="9525">
            <a:noFill/>
            <a:miter lim="800000"/>
            <a:headEnd/>
            <a:tailEnd/>
          </a:ln>
        </p:spPr>
        <p:txBody>
          <a:bodyPr wrap="none">
            <a:spAutoFit/>
          </a:bodyPr>
          <a:lstStyle/>
          <a:p>
            <a:r>
              <a:rPr lang="es-CL" sz="2800" b="1" dirty="0" smtClean="0">
                <a:solidFill>
                  <a:schemeClr val="accent1">
                    <a:lumMod val="75000"/>
                  </a:schemeClr>
                </a:solidFill>
                <a:latin typeface="+mj-lt"/>
              </a:rPr>
              <a:t>PROCESO DE TRONADURA</a:t>
            </a:r>
            <a:endParaRPr lang="es-CL" sz="2800" dirty="0">
              <a:solidFill>
                <a:schemeClr val="accent1">
                  <a:lumMod val="75000"/>
                </a:schemeClr>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55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55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5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ChangeArrowheads="1"/>
          </p:cNvSpPr>
          <p:nvPr/>
        </p:nvSpPr>
        <p:spPr bwMode="auto">
          <a:xfrm>
            <a:off x="285750" y="1143000"/>
            <a:ext cx="8501063" cy="3074988"/>
          </a:xfrm>
          <a:prstGeom prst="rect">
            <a:avLst/>
          </a:prstGeom>
          <a:noFill/>
          <a:ln w="9525">
            <a:noFill/>
            <a:miter lim="800000"/>
            <a:headEnd/>
            <a:tailEnd/>
          </a:ln>
        </p:spPr>
        <p:txBody>
          <a:bodyPr lIns="92075" tIns="46038" rIns="92075" bIns="46038">
            <a:spAutoFit/>
          </a:bodyPr>
          <a:lstStyle/>
          <a:p>
            <a:pPr marL="381000" indent="-381000" eaLnBrk="0" hangingPunct="0">
              <a:lnSpc>
                <a:spcPct val="170000"/>
              </a:lnSpc>
              <a:buClr>
                <a:srgbClr val="FF0000"/>
              </a:buClr>
              <a:buSzPct val="120000"/>
              <a:buFont typeface="Arial" pitchFamily="34" charset="0"/>
              <a:buChar char="•"/>
            </a:pPr>
            <a:endParaRPr lang="es-ES_tradnl" sz="1900" b="1">
              <a:solidFill>
                <a:srgbClr val="000099"/>
              </a:solidFill>
              <a:latin typeface="Arial" pitchFamily="34" charset="0"/>
            </a:endParaRPr>
          </a:p>
          <a:p>
            <a:pPr marL="381000" indent="-381000" eaLnBrk="0" hangingPunct="0">
              <a:lnSpc>
                <a:spcPct val="170000"/>
              </a:lnSpc>
              <a:buClr>
                <a:srgbClr val="FF0000"/>
              </a:buClr>
              <a:buSzPct val="120000"/>
            </a:pPr>
            <a:r>
              <a:rPr lang="es-ES_tradnl" sz="1900" b="1">
                <a:solidFill>
                  <a:srgbClr val="000099"/>
                </a:solidFill>
                <a:latin typeface="Arial" pitchFamily="34" charset="0"/>
              </a:rPr>
              <a:t>      </a:t>
            </a:r>
          </a:p>
          <a:p>
            <a:pPr marL="381000" indent="-381000" eaLnBrk="0" hangingPunct="0">
              <a:lnSpc>
                <a:spcPct val="170000"/>
              </a:lnSpc>
              <a:buClr>
                <a:srgbClr val="FF0000"/>
              </a:buClr>
              <a:buSzPct val="120000"/>
            </a:pPr>
            <a:endParaRPr lang="es-ES_tradnl" sz="1900" b="1">
              <a:solidFill>
                <a:srgbClr val="000099"/>
              </a:solidFill>
              <a:latin typeface="Arial" pitchFamily="34" charset="0"/>
            </a:endParaRPr>
          </a:p>
          <a:p>
            <a:pPr marL="381000" indent="-381000" eaLnBrk="0" hangingPunct="0">
              <a:lnSpc>
                <a:spcPct val="170000"/>
              </a:lnSpc>
              <a:buClr>
                <a:srgbClr val="FF0000"/>
              </a:buClr>
              <a:buSzPct val="120000"/>
            </a:pPr>
            <a:endParaRPr lang="es-ES_tradnl" sz="1900" b="1">
              <a:solidFill>
                <a:srgbClr val="000099"/>
              </a:solidFill>
              <a:latin typeface="Arial" pitchFamily="34" charset="0"/>
            </a:endParaRPr>
          </a:p>
          <a:p>
            <a:pPr marL="381000" indent="-381000" eaLnBrk="0" hangingPunct="0">
              <a:lnSpc>
                <a:spcPct val="170000"/>
              </a:lnSpc>
              <a:buClr>
                <a:srgbClr val="FF0000"/>
              </a:buClr>
              <a:buSzPct val="120000"/>
            </a:pPr>
            <a:endParaRPr lang="es-ES_tradnl" sz="1900" b="1">
              <a:solidFill>
                <a:srgbClr val="000099"/>
              </a:solidFill>
              <a:latin typeface="Arial" pitchFamily="34" charset="0"/>
            </a:endParaRPr>
          </a:p>
          <a:p>
            <a:pPr marL="381000" indent="-381000" eaLnBrk="0" hangingPunct="0">
              <a:lnSpc>
                <a:spcPct val="170000"/>
              </a:lnSpc>
              <a:buClr>
                <a:srgbClr val="FF0000"/>
              </a:buClr>
              <a:buSzPct val="120000"/>
            </a:pPr>
            <a:endParaRPr lang="es-ES_tradnl" sz="1900" b="1">
              <a:solidFill>
                <a:srgbClr val="000099"/>
              </a:solidFill>
              <a:latin typeface="Arial" pitchFamily="34" charset="0"/>
            </a:endParaRPr>
          </a:p>
        </p:txBody>
      </p:sp>
      <p:sp>
        <p:nvSpPr>
          <p:cNvPr id="23556" name="3 Rectángulo"/>
          <p:cNvSpPr>
            <a:spLocks noChangeArrowheads="1"/>
          </p:cNvSpPr>
          <p:nvPr/>
        </p:nvSpPr>
        <p:spPr bwMode="auto">
          <a:xfrm>
            <a:off x="0" y="1699520"/>
            <a:ext cx="6357938" cy="5201424"/>
          </a:xfrm>
          <a:prstGeom prst="rect">
            <a:avLst/>
          </a:prstGeom>
          <a:noFill/>
          <a:ln w="9525">
            <a:noFill/>
            <a:miter lim="800000"/>
            <a:headEnd/>
            <a:tailEnd/>
          </a:ln>
        </p:spPr>
        <p:txBody>
          <a:bodyPr>
            <a:spAutoFit/>
          </a:bodyPr>
          <a:lstStyle/>
          <a:p>
            <a:pPr algn="just">
              <a:buFont typeface="Arial" pitchFamily="34" charset="0"/>
              <a:buChar char="•"/>
            </a:pPr>
            <a:r>
              <a:rPr lang="es-CL" dirty="0" smtClean="0"/>
              <a:t> </a:t>
            </a:r>
            <a:r>
              <a:rPr lang="es-CL" b="1" dirty="0" smtClean="0"/>
              <a:t>AUTORIZACION DE ACCESO:</a:t>
            </a:r>
          </a:p>
          <a:p>
            <a:pPr algn="just"/>
            <a:endParaRPr lang="es-CL" b="1" dirty="0" smtClean="0"/>
          </a:p>
          <a:p>
            <a:pPr algn="just"/>
            <a:r>
              <a:rPr lang="es-CL" sz="2000" dirty="0" smtClean="0"/>
              <a:t>Una</a:t>
            </a:r>
            <a:r>
              <a:rPr lang="es-CL" sz="2000" b="1" dirty="0" smtClean="0"/>
              <a:t> </a:t>
            </a:r>
            <a:r>
              <a:rPr lang="es-CL" sz="2000" dirty="0" smtClean="0"/>
              <a:t>vez</a:t>
            </a:r>
            <a:r>
              <a:rPr lang="es-CL" sz="2000" b="1" dirty="0" smtClean="0"/>
              <a:t> </a:t>
            </a:r>
            <a:r>
              <a:rPr lang="es-CL" sz="2000" dirty="0" smtClean="0"/>
              <a:t>entregada</a:t>
            </a:r>
            <a:r>
              <a:rPr lang="es-CL" sz="2000" b="1" dirty="0" smtClean="0"/>
              <a:t> </a:t>
            </a:r>
            <a:r>
              <a:rPr lang="es-CL" sz="2000" dirty="0" smtClean="0"/>
              <a:t>la</a:t>
            </a:r>
            <a:r>
              <a:rPr lang="es-CL" sz="2000" b="1" dirty="0" smtClean="0"/>
              <a:t> </a:t>
            </a:r>
            <a:r>
              <a:rPr lang="es-CL" sz="2000" dirty="0" smtClean="0"/>
              <a:t>malla perforada por operaciones, el área de </a:t>
            </a:r>
            <a:r>
              <a:rPr lang="es-CL" sz="2000" b="1" dirty="0" smtClean="0"/>
              <a:t>tronadura</a:t>
            </a:r>
            <a:r>
              <a:rPr lang="es-CL" sz="2000" dirty="0" smtClean="0"/>
              <a:t> podrá hacer ingreso a la malla de perforación para proceder al carguío de explosivo, pero para esto, deberá contar siempre con la autorización de algún supervisor u operador del equipo de perforación (en caso que aun este el equipo en el área). Esta autorización deberá ser comunicada personalmente o vía radial. Es muy importante consultar por riesgos adicionales, como las condiciones del entorno o cambios en las operaciones, con el fin de asegurar el correcto trabajo.</a:t>
            </a:r>
          </a:p>
          <a:p>
            <a:pPr algn="just">
              <a:buFont typeface="Arial" pitchFamily="34" charset="0"/>
              <a:buChar char="•"/>
            </a:pPr>
            <a:endParaRPr lang="es-CL" dirty="0" smtClean="0"/>
          </a:p>
          <a:p>
            <a:pPr algn="just">
              <a:buFont typeface="Arial" pitchFamily="34" charset="0"/>
              <a:buChar char="•"/>
            </a:pPr>
            <a:endParaRPr lang="es-CL" dirty="0"/>
          </a:p>
        </p:txBody>
      </p:sp>
      <p:pic>
        <p:nvPicPr>
          <p:cNvPr id="23558" name="Picture 2" descr="http://www.codelco.cl/educa/images/divisiones/norte/info/f_procesos/CA-225a.jpg"/>
          <p:cNvPicPr>
            <a:picLocks noChangeAspect="1" noChangeArrowheads="1"/>
          </p:cNvPicPr>
          <p:nvPr/>
        </p:nvPicPr>
        <p:blipFill>
          <a:blip r:embed="rId2" cstate="print"/>
          <a:srcRect/>
          <a:stretch>
            <a:fillRect/>
          </a:stretch>
        </p:blipFill>
        <p:spPr bwMode="auto">
          <a:xfrm>
            <a:off x="6357938" y="0"/>
            <a:ext cx="2786062" cy="2171700"/>
          </a:xfrm>
          <a:prstGeom prst="rect">
            <a:avLst/>
          </a:prstGeom>
          <a:noFill/>
          <a:ln w="9525">
            <a:noFill/>
            <a:miter lim="800000"/>
            <a:headEnd/>
            <a:tailEnd/>
          </a:ln>
        </p:spPr>
      </p:pic>
      <p:pic>
        <p:nvPicPr>
          <p:cNvPr id="23559" name="Picture 8" descr="F:\Fotos\Fotos Mina\DSC00761.JPG"/>
          <p:cNvPicPr>
            <a:picLocks noChangeAspect="1" noChangeArrowheads="1"/>
          </p:cNvPicPr>
          <p:nvPr/>
        </p:nvPicPr>
        <p:blipFill>
          <a:blip r:embed="rId3" cstate="print"/>
          <a:srcRect/>
          <a:stretch>
            <a:fillRect/>
          </a:stretch>
        </p:blipFill>
        <p:spPr bwMode="auto">
          <a:xfrm>
            <a:off x="6357938" y="2214563"/>
            <a:ext cx="2786062" cy="2286000"/>
          </a:xfrm>
          <a:prstGeom prst="rect">
            <a:avLst/>
          </a:prstGeom>
          <a:noFill/>
          <a:ln w="9525">
            <a:noFill/>
            <a:miter lim="800000"/>
            <a:headEnd/>
            <a:tailEnd/>
          </a:ln>
        </p:spPr>
      </p:pic>
      <p:pic>
        <p:nvPicPr>
          <p:cNvPr id="23561" name="Picture 10" descr="F:\Fotos\Fotos Mina\DSC00759.JPG"/>
          <p:cNvPicPr>
            <a:picLocks noChangeAspect="1" noChangeArrowheads="1"/>
          </p:cNvPicPr>
          <p:nvPr/>
        </p:nvPicPr>
        <p:blipFill>
          <a:blip r:embed="rId4" cstate="print"/>
          <a:srcRect/>
          <a:stretch>
            <a:fillRect/>
          </a:stretch>
        </p:blipFill>
        <p:spPr bwMode="auto">
          <a:xfrm>
            <a:off x="6357938" y="4572000"/>
            <a:ext cx="2786062" cy="2286000"/>
          </a:xfrm>
          <a:prstGeom prst="rect">
            <a:avLst/>
          </a:prstGeom>
          <a:noFill/>
          <a:ln w="9525">
            <a:noFill/>
            <a:miter lim="800000"/>
            <a:headEnd/>
            <a:tailEnd/>
          </a:ln>
        </p:spPr>
      </p:pic>
      <p:sp>
        <p:nvSpPr>
          <p:cNvPr id="10" name="9 Rectángulo"/>
          <p:cNvSpPr>
            <a:spLocks noChangeArrowheads="1"/>
          </p:cNvSpPr>
          <p:nvPr/>
        </p:nvSpPr>
        <p:spPr bwMode="auto">
          <a:xfrm>
            <a:off x="285720" y="548326"/>
            <a:ext cx="5155579" cy="523220"/>
          </a:xfrm>
          <a:prstGeom prst="rect">
            <a:avLst/>
          </a:prstGeom>
          <a:noFill/>
          <a:ln w="9525">
            <a:noFill/>
            <a:miter lim="800000"/>
            <a:headEnd/>
            <a:tailEnd/>
          </a:ln>
        </p:spPr>
        <p:txBody>
          <a:bodyPr wrap="none">
            <a:spAutoFit/>
          </a:bodyPr>
          <a:lstStyle/>
          <a:p>
            <a:r>
              <a:rPr lang="es-CL" sz="2800" b="1" dirty="0" smtClean="0">
                <a:solidFill>
                  <a:schemeClr val="accent1">
                    <a:lumMod val="75000"/>
                  </a:schemeClr>
                </a:solidFill>
                <a:latin typeface="+mj-lt"/>
              </a:rPr>
              <a:t>PROCESO DE TRONADURA</a:t>
            </a:r>
            <a:endParaRPr lang="es-CL" sz="2800" dirty="0">
              <a:solidFill>
                <a:schemeClr val="accent1">
                  <a:lumMod val="75000"/>
                </a:schemeClr>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55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55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5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ChangeArrowheads="1"/>
          </p:cNvSpPr>
          <p:nvPr/>
        </p:nvSpPr>
        <p:spPr bwMode="auto">
          <a:xfrm>
            <a:off x="285750" y="1143000"/>
            <a:ext cx="8501063" cy="3074988"/>
          </a:xfrm>
          <a:prstGeom prst="rect">
            <a:avLst/>
          </a:prstGeom>
          <a:noFill/>
          <a:ln w="9525">
            <a:noFill/>
            <a:miter lim="800000"/>
            <a:headEnd/>
            <a:tailEnd/>
          </a:ln>
        </p:spPr>
        <p:txBody>
          <a:bodyPr lIns="92075" tIns="46038" rIns="92075" bIns="46038">
            <a:spAutoFit/>
          </a:bodyPr>
          <a:lstStyle/>
          <a:p>
            <a:pPr marL="381000" indent="-381000" eaLnBrk="0" hangingPunct="0">
              <a:lnSpc>
                <a:spcPct val="170000"/>
              </a:lnSpc>
              <a:buClr>
                <a:srgbClr val="FF0000"/>
              </a:buClr>
              <a:buSzPct val="120000"/>
              <a:buFont typeface="Arial" pitchFamily="34" charset="0"/>
              <a:buChar char="•"/>
            </a:pPr>
            <a:endParaRPr lang="es-ES_tradnl" sz="1900" b="1">
              <a:solidFill>
                <a:srgbClr val="000099"/>
              </a:solidFill>
              <a:latin typeface="Arial" pitchFamily="34" charset="0"/>
            </a:endParaRPr>
          </a:p>
          <a:p>
            <a:pPr marL="381000" indent="-381000" eaLnBrk="0" hangingPunct="0">
              <a:lnSpc>
                <a:spcPct val="170000"/>
              </a:lnSpc>
              <a:buClr>
                <a:srgbClr val="FF0000"/>
              </a:buClr>
              <a:buSzPct val="120000"/>
            </a:pPr>
            <a:r>
              <a:rPr lang="es-ES_tradnl" sz="1900" b="1">
                <a:solidFill>
                  <a:srgbClr val="000099"/>
                </a:solidFill>
                <a:latin typeface="Arial" pitchFamily="34" charset="0"/>
              </a:rPr>
              <a:t>      </a:t>
            </a:r>
          </a:p>
          <a:p>
            <a:pPr marL="381000" indent="-381000" eaLnBrk="0" hangingPunct="0">
              <a:lnSpc>
                <a:spcPct val="170000"/>
              </a:lnSpc>
              <a:buClr>
                <a:srgbClr val="FF0000"/>
              </a:buClr>
              <a:buSzPct val="120000"/>
            </a:pPr>
            <a:endParaRPr lang="es-ES_tradnl" sz="1900" b="1">
              <a:solidFill>
                <a:srgbClr val="000099"/>
              </a:solidFill>
              <a:latin typeface="Arial" pitchFamily="34" charset="0"/>
            </a:endParaRPr>
          </a:p>
          <a:p>
            <a:pPr marL="381000" indent="-381000" eaLnBrk="0" hangingPunct="0">
              <a:lnSpc>
                <a:spcPct val="170000"/>
              </a:lnSpc>
              <a:buClr>
                <a:srgbClr val="FF0000"/>
              </a:buClr>
              <a:buSzPct val="120000"/>
            </a:pPr>
            <a:endParaRPr lang="es-ES_tradnl" sz="1900" b="1">
              <a:solidFill>
                <a:srgbClr val="000099"/>
              </a:solidFill>
              <a:latin typeface="Arial" pitchFamily="34" charset="0"/>
            </a:endParaRPr>
          </a:p>
          <a:p>
            <a:pPr marL="381000" indent="-381000" eaLnBrk="0" hangingPunct="0">
              <a:lnSpc>
                <a:spcPct val="170000"/>
              </a:lnSpc>
              <a:buClr>
                <a:srgbClr val="FF0000"/>
              </a:buClr>
              <a:buSzPct val="120000"/>
            </a:pPr>
            <a:endParaRPr lang="es-ES_tradnl" sz="1900" b="1">
              <a:solidFill>
                <a:srgbClr val="000099"/>
              </a:solidFill>
              <a:latin typeface="Arial" pitchFamily="34" charset="0"/>
            </a:endParaRPr>
          </a:p>
          <a:p>
            <a:pPr marL="381000" indent="-381000" eaLnBrk="0" hangingPunct="0">
              <a:lnSpc>
                <a:spcPct val="170000"/>
              </a:lnSpc>
              <a:buClr>
                <a:srgbClr val="FF0000"/>
              </a:buClr>
              <a:buSzPct val="120000"/>
            </a:pPr>
            <a:endParaRPr lang="es-ES_tradnl" sz="1900" b="1">
              <a:solidFill>
                <a:srgbClr val="000099"/>
              </a:solidFill>
              <a:latin typeface="Arial" pitchFamily="34" charset="0"/>
            </a:endParaRPr>
          </a:p>
        </p:txBody>
      </p:sp>
      <p:sp>
        <p:nvSpPr>
          <p:cNvPr id="23556" name="3 Rectángulo"/>
          <p:cNvSpPr>
            <a:spLocks noChangeArrowheads="1"/>
          </p:cNvSpPr>
          <p:nvPr/>
        </p:nvSpPr>
        <p:spPr bwMode="auto">
          <a:xfrm>
            <a:off x="0" y="1699520"/>
            <a:ext cx="6357938" cy="4308872"/>
          </a:xfrm>
          <a:prstGeom prst="rect">
            <a:avLst/>
          </a:prstGeom>
          <a:noFill/>
          <a:ln w="9525">
            <a:noFill/>
            <a:miter lim="800000"/>
            <a:headEnd/>
            <a:tailEnd/>
          </a:ln>
        </p:spPr>
        <p:txBody>
          <a:bodyPr>
            <a:spAutoFit/>
          </a:bodyPr>
          <a:lstStyle/>
          <a:p>
            <a:pPr algn="just">
              <a:buFont typeface="Arial" pitchFamily="34" charset="0"/>
              <a:buChar char="•"/>
            </a:pPr>
            <a:r>
              <a:rPr lang="es-CL" dirty="0" smtClean="0"/>
              <a:t> </a:t>
            </a:r>
            <a:r>
              <a:rPr lang="es-CL" b="1" dirty="0" smtClean="0"/>
              <a:t>CIERRE Y SEÑALIZACION</a:t>
            </a:r>
          </a:p>
          <a:p>
            <a:pPr algn="just">
              <a:buFont typeface="Arial" pitchFamily="34" charset="0"/>
              <a:buChar char="•"/>
            </a:pPr>
            <a:endParaRPr lang="es-CL" dirty="0" smtClean="0"/>
          </a:p>
          <a:p>
            <a:pPr algn="just"/>
            <a:r>
              <a:rPr lang="es-CL" sz="2000" dirty="0" smtClean="0"/>
              <a:t>La primera acción consiste en verificar el área, asegurándose que no exista ningún impedimento para la carga normal de explosivo (por ejemplo, carguío de material por banco inferior, caída de material de bancos superiores, etc.). Delimitar siempre el área con conos y letreros. Además, es importante impedir el acceso a toda persona ajena a la operación del carguío de explosivos. El personal ajeno a la operación de tronadura, deberá solicitar autorización, por ejemplo, muestrero, topógrafo, etc. </a:t>
            </a:r>
          </a:p>
          <a:p>
            <a:pPr algn="just"/>
            <a:endParaRPr lang="es-CL" dirty="0" smtClean="0"/>
          </a:p>
        </p:txBody>
      </p:sp>
      <p:pic>
        <p:nvPicPr>
          <p:cNvPr id="23558" name="Picture 2" descr="http://www.codelco.cl/educa/images/divisiones/norte/info/f_procesos/CA-225a.jpg"/>
          <p:cNvPicPr>
            <a:picLocks noChangeAspect="1" noChangeArrowheads="1"/>
          </p:cNvPicPr>
          <p:nvPr/>
        </p:nvPicPr>
        <p:blipFill>
          <a:blip r:embed="rId2" cstate="print"/>
          <a:srcRect/>
          <a:stretch>
            <a:fillRect/>
          </a:stretch>
        </p:blipFill>
        <p:spPr bwMode="auto">
          <a:xfrm>
            <a:off x="6357938" y="0"/>
            <a:ext cx="2786062" cy="2171700"/>
          </a:xfrm>
          <a:prstGeom prst="rect">
            <a:avLst/>
          </a:prstGeom>
          <a:noFill/>
          <a:ln w="9525">
            <a:noFill/>
            <a:miter lim="800000"/>
            <a:headEnd/>
            <a:tailEnd/>
          </a:ln>
        </p:spPr>
      </p:pic>
      <p:pic>
        <p:nvPicPr>
          <p:cNvPr id="23559" name="Picture 8" descr="F:\Fotos\Fotos Mina\DSC00761.JPG"/>
          <p:cNvPicPr>
            <a:picLocks noChangeAspect="1" noChangeArrowheads="1"/>
          </p:cNvPicPr>
          <p:nvPr/>
        </p:nvPicPr>
        <p:blipFill>
          <a:blip r:embed="rId3" cstate="print"/>
          <a:srcRect/>
          <a:stretch>
            <a:fillRect/>
          </a:stretch>
        </p:blipFill>
        <p:spPr bwMode="auto">
          <a:xfrm>
            <a:off x="6357938" y="2214563"/>
            <a:ext cx="2786062" cy="2286000"/>
          </a:xfrm>
          <a:prstGeom prst="rect">
            <a:avLst/>
          </a:prstGeom>
          <a:noFill/>
          <a:ln w="9525">
            <a:noFill/>
            <a:miter lim="800000"/>
            <a:headEnd/>
            <a:tailEnd/>
          </a:ln>
        </p:spPr>
      </p:pic>
      <p:pic>
        <p:nvPicPr>
          <p:cNvPr id="23561" name="Picture 10" descr="F:\Fotos\Fotos Mina\DSC00759.JPG"/>
          <p:cNvPicPr>
            <a:picLocks noChangeAspect="1" noChangeArrowheads="1"/>
          </p:cNvPicPr>
          <p:nvPr/>
        </p:nvPicPr>
        <p:blipFill>
          <a:blip r:embed="rId4" cstate="print"/>
          <a:srcRect/>
          <a:stretch>
            <a:fillRect/>
          </a:stretch>
        </p:blipFill>
        <p:spPr bwMode="auto">
          <a:xfrm>
            <a:off x="6357938" y="4572000"/>
            <a:ext cx="2786062" cy="2286000"/>
          </a:xfrm>
          <a:prstGeom prst="rect">
            <a:avLst/>
          </a:prstGeom>
          <a:noFill/>
          <a:ln w="9525">
            <a:noFill/>
            <a:miter lim="800000"/>
            <a:headEnd/>
            <a:tailEnd/>
          </a:ln>
        </p:spPr>
      </p:pic>
      <p:sp>
        <p:nvSpPr>
          <p:cNvPr id="10" name="9 Rectángulo"/>
          <p:cNvSpPr>
            <a:spLocks noChangeArrowheads="1"/>
          </p:cNvSpPr>
          <p:nvPr/>
        </p:nvSpPr>
        <p:spPr bwMode="auto">
          <a:xfrm>
            <a:off x="285720" y="548326"/>
            <a:ext cx="5155579" cy="523220"/>
          </a:xfrm>
          <a:prstGeom prst="rect">
            <a:avLst/>
          </a:prstGeom>
          <a:noFill/>
          <a:ln w="9525">
            <a:noFill/>
            <a:miter lim="800000"/>
            <a:headEnd/>
            <a:tailEnd/>
          </a:ln>
        </p:spPr>
        <p:txBody>
          <a:bodyPr wrap="none">
            <a:spAutoFit/>
          </a:bodyPr>
          <a:lstStyle/>
          <a:p>
            <a:r>
              <a:rPr lang="es-CL" sz="2800" b="1" dirty="0" smtClean="0">
                <a:solidFill>
                  <a:schemeClr val="accent1">
                    <a:lumMod val="75000"/>
                  </a:schemeClr>
                </a:solidFill>
                <a:latin typeface="+mj-lt"/>
              </a:rPr>
              <a:t>PROCESO DE TRONADURA</a:t>
            </a:r>
            <a:endParaRPr lang="es-CL" sz="2800" dirty="0">
              <a:solidFill>
                <a:schemeClr val="accent1">
                  <a:lumMod val="75000"/>
                </a:schemeClr>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55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55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5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ChangeArrowheads="1"/>
          </p:cNvSpPr>
          <p:nvPr/>
        </p:nvSpPr>
        <p:spPr bwMode="auto">
          <a:xfrm>
            <a:off x="285750" y="1143000"/>
            <a:ext cx="8501063" cy="3074988"/>
          </a:xfrm>
          <a:prstGeom prst="rect">
            <a:avLst/>
          </a:prstGeom>
          <a:noFill/>
          <a:ln w="9525">
            <a:noFill/>
            <a:miter lim="800000"/>
            <a:headEnd/>
            <a:tailEnd/>
          </a:ln>
        </p:spPr>
        <p:txBody>
          <a:bodyPr lIns="92075" tIns="46038" rIns="92075" bIns="46038">
            <a:spAutoFit/>
          </a:bodyPr>
          <a:lstStyle/>
          <a:p>
            <a:pPr marL="381000" indent="-381000" eaLnBrk="0" hangingPunct="0">
              <a:lnSpc>
                <a:spcPct val="170000"/>
              </a:lnSpc>
              <a:buClr>
                <a:srgbClr val="FF0000"/>
              </a:buClr>
              <a:buSzPct val="120000"/>
              <a:buFont typeface="Arial" pitchFamily="34" charset="0"/>
              <a:buChar char="•"/>
            </a:pPr>
            <a:endParaRPr lang="es-ES_tradnl" sz="1900" b="1">
              <a:solidFill>
                <a:srgbClr val="000099"/>
              </a:solidFill>
              <a:latin typeface="Arial" pitchFamily="34" charset="0"/>
            </a:endParaRPr>
          </a:p>
          <a:p>
            <a:pPr marL="381000" indent="-381000" eaLnBrk="0" hangingPunct="0">
              <a:lnSpc>
                <a:spcPct val="170000"/>
              </a:lnSpc>
              <a:buClr>
                <a:srgbClr val="FF0000"/>
              </a:buClr>
              <a:buSzPct val="120000"/>
            </a:pPr>
            <a:r>
              <a:rPr lang="es-ES_tradnl" sz="1900" b="1">
                <a:solidFill>
                  <a:srgbClr val="000099"/>
                </a:solidFill>
                <a:latin typeface="Arial" pitchFamily="34" charset="0"/>
              </a:rPr>
              <a:t>      </a:t>
            </a:r>
          </a:p>
          <a:p>
            <a:pPr marL="381000" indent="-381000" eaLnBrk="0" hangingPunct="0">
              <a:lnSpc>
                <a:spcPct val="170000"/>
              </a:lnSpc>
              <a:buClr>
                <a:srgbClr val="FF0000"/>
              </a:buClr>
              <a:buSzPct val="120000"/>
            </a:pPr>
            <a:endParaRPr lang="es-ES_tradnl" sz="1900" b="1">
              <a:solidFill>
                <a:srgbClr val="000099"/>
              </a:solidFill>
              <a:latin typeface="Arial" pitchFamily="34" charset="0"/>
            </a:endParaRPr>
          </a:p>
          <a:p>
            <a:pPr marL="381000" indent="-381000" eaLnBrk="0" hangingPunct="0">
              <a:lnSpc>
                <a:spcPct val="170000"/>
              </a:lnSpc>
              <a:buClr>
                <a:srgbClr val="FF0000"/>
              </a:buClr>
              <a:buSzPct val="120000"/>
            </a:pPr>
            <a:endParaRPr lang="es-ES_tradnl" sz="1900" b="1">
              <a:solidFill>
                <a:srgbClr val="000099"/>
              </a:solidFill>
              <a:latin typeface="Arial" pitchFamily="34" charset="0"/>
            </a:endParaRPr>
          </a:p>
          <a:p>
            <a:pPr marL="381000" indent="-381000" eaLnBrk="0" hangingPunct="0">
              <a:lnSpc>
                <a:spcPct val="170000"/>
              </a:lnSpc>
              <a:buClr>
                <a:srgbClr val="FF0000"/>
              </a:buClr>
              <a:buSzPct val="120000"/>
            </a:pPr>
            <a:endParaRPr lang="es-ES_tradnl" sz="1900" b="1">
              <a:solidFill>
                <a:srgbClr val="000099"/>
              </a:solidFill>
              <a:latin typeface="Arial" pitchFamily="34" charset="0"/>
            </a:endParaRPr>
          </a:p>
          <a:p>
            <a:pPr marL="381000" indent="-381000" eaLnBrk="0" hangingPunct="0">
              <a:lnSpc>
                <a:spcPct val="170000"/>
              </a:lnSpc>
              <a:buClr>
                <a:srgbClr val="FF0000"/>
              </a:buClr>
              <a:buSzPct val="120000"/>
            </a:pPr>
            <a:endParaRPr lang="es-ES_tradnl" sz="1900" b="1">
              <a:solidFill>
                <a:srgbClr val="000099"/>
              </a:solidFill>
              <a:latin typeface="Arial" pitchFamily="34" charset="0"/>
            </a:endParaRPr>
          </a:p>
        </p:txBody>
      </p:sp>
      <p:sp>
        <p:nvSpPr>
          <p:cNvPr id="23556" name="3 Rectángulo"/>
          <p:cNvSpPr>
            <a:spLocks noChangeArrowheads="1"/>
          </p:cNvSpPr>
          <p:nvPr/>
        </p:nvSpPr>
        <p:spPr bwMode="auto">
          <a:xfrm>
            <a:off x="0" y="1699520"/>
            <a:ext cx="6357938" cy="4801314"/>
          </a:xfrm>
          <a:prstGeom prst="rect">
            <a:avLst/>
          </a:prstGeom>
          <a:noFill/>
          <a:ln w="9525">
            <a:noFill/>
            <a:miter lim="800000"/>
            <a:headEnd/>
            <a:tailEnd/>
          </a:ln>
        </p:spPr>
        <p:txBody>
          <a:bodyPr>
            <a:spAutoFit/>
          </a:bodyPr>
          <a:lstStyle/>
          <a:p>
            <a:pPr algn="just">
              <a:buFont typeface="Arial" pitchFamily="34" charset="0"/>
              <a:buChar char="•"/>
            </a:pPr>
            <a:r>
              <a:rPr lang="es-CL" dirty="0" smtClean="0"/>
              <a:t> </a:t>
            </a:r>
            <a:r>
              <a:rPr lang="es-CL" b="1" dirty="0" smtClean="0"/>
              <a:t>PRIMADO CARGUIO DE EXPLOSIVOS</a:t>
            </a:r>
          </a:p>
          <a:p>
            <a:pPr algn="just">
              <a:buFont typeface="Arial" pitchFamily="34" charset="0"/>
              <a:buChar char="•"/>
            </a:pPr>
            <a:endParaRPr lang="es-CL" dirty="0" smtClean="0"/>
          </a:p>
          <a:p>
            <a:pPr algn="just"/>
            <a:r>
              <a:rPr lang="es-CL" dirty="0" smtClean="0"/>
              <a:t>El primado consiste en introducir uno o mas detonadores de un explosivo de alto poder. Para primar es necesario contar con los siguientes componentes:</a:t>
            </a:r>
          </a:p>
          <a:p>
            <a:pPr algn="just">
              <a:buFont typeface="Arial" pitchFamily="34" charset="0"/>
              <a:buChar char="•"/>
            </a:pPr>
            <a:r>
              <a:rPr lang="es-CL" dirty="0" smtClean="0"/>
              <a:t> </a:t>
            </a:r>
            <a:r>
              <a:rPr lang="es-CL" b="1" dirty="0" smtClean="0"/>
              <a:t>Booster:</a:t>
            </a:r>
            <a:r>
              <a:rPr lang="es-CL" dirty="0" smtClean="0"/>
              <a:t> Explosivo de alto poder detonante que posee la energía necesaria para iniciar toda la columna explosiva.</a:t>
            </a:r>
          </a:p>
          <a:p>
            <a:pPr algn="just">
              <a:buFont typeface="Arial" pitchFamily="34" charset="0"/>
              <a:buChar char="•"/>
            </a:pPr>
            <a:r>
              <a:rPr lang="es-CL" dirty="0" smtClean="0"/>
              <a:t> </a:t>
            </a:r>
            <a:r>
              <a:rPr lang="es-CL" b="1" dirty="0" smtClean="0"/>
              <a:t>Sistema de iniciación no eléctrico:</a:t>
            </a:r>
            <a:r>
              <a:rPr lang="es-CL" dirty="0" smtClean="0"/>
              <a:t> Esta compuesto por un detonador de un tiempo predeterminado y un tubo de un largo suficiente para conectar las diferentes líneas de iniciación.</a:t>
            </a:r>
          </a:p>
          <a:p>
            <a:pPr algn="just">
              <a:buFont typeface="Arial" pitchFamily="34" charset="0"/>
              <a:buChar char="•"/>
            </a:pPr>
            <a:endParaRPr lang="es-CL" dirty="0" smtClean="0"/>
          </a:p>
          <a:p>
            <a:pPr algn="just">
              <a:buFont typeface="Arial" pitchFamily="34" charset="0"/>
              <a:buChar char="•"/>
            </a:pPr>
            <a:r>
              <a:rPr lang="es-CL" dirty="0" smtClean="0"/>
              <a:t> </a:t>
            </a:r>
            <a:r>
              <a:rPr lang="es-CL" b="1" dirty="0" smtClean="0"/>
              <a:t>Acciones previas: </a:t>
            </a:r>
          </a:p>
          <a:p>
            <a:pPr algn="just"/>
            <a:r>
              <a:rPr lang="es-CL" dirty="0" smtClean="0"/>
              <a:t>Antes de comenzar la operación de carguío de explosivos, se debe inspeccionar el área para verificar</a:t>
            </a:r>
            <a:r>
              <a:rPr lang="es-CL" b="1" dirty="0" smtClean="0"/>
              <a:t> </a:t>
            </a:r>
            <a:endParaRPr lang="es-CL" b="1" dirty="0"/>
          </a:p>
        </p:txBody>
      </p:sp>
      <p:pic>
        <p:nvPicPr>
          <p:cNvPr id="23558" name="Picture 2" descr="http://www.codelco.cl/educa/images/divisiones/norte/info/f_procesos/CA-225a.jpg"/>
          <p:cNvPicPr>
            <a:picLocks noChangeAspect="1" noChangeArrowheads="1"/>
          </p:cNvPicPr>
          <p:nvPr/>
        </p:nvPicPr>
        <p:blipFill>
          <a:blip r:embed="rId2" cstate="print"/>
          <a:srcRect/>
          <a:stretch>
            <a:fillRect/>
          </a:stretch>
        </p:blipFill>
        <p:spPr bwMode="auto">
          <a:xfrm>
            <a:off x="6357938" y="0"/>
            <a:ext cx="2786062" cy="2171700"/>
          </a:xfrm>
          <a:prstGeom prst="rect">
            <a:avLst/>
          </a:prstGeom>
          <a:noFill/>
          <a:ln w="9525">
            <a:noFill/>
            <a:miter lim="800000"/>
            <a:headEnd/>
            <a:tailEnd/>
          </a:ln>
        </p:spPr>
      </p:pic>
      <p:pic>
        <p:nvPicPr>
          <p:cNvPr id="23559" name="Picture 8" descr="F:\Fotos\Fotos Mina\DSC00761.JPG"/>
          <p:cNvPicPr>
            <a:picLocks noChangeAspect="1" noChangeArrowheads="1"/>
          </p:cNvPicPr>
          <p:nvPr/>
        </p:nvPicPr>
        <p:blipFill>
          <a:blip r:embed="rId3" cstate="print"/>
          <a:srcRect/>
          <a:stretch>
            <a:fillRect/>
          </a:stretch>
        </p:blipFill>
        <p:spPr bwMode="auto">
          <a:xfrm>
            <a:off x="6357938" y="2214563"/>
            <a:ext cx="2786062" cy="2286000"/>
          </a:xfrm>
          <a:prstGeom prst="rect">
            <a:avLst/>
          </a:prstGeom>
          <a:noFill/>
          <a:ln w="9525">
            <a:noFill/>
            <a:miter lim="800000"/>
            <a:headEnd/>
            <a:tailEnd/>
          </a:ln>
        </p:spPr>
      </p:pic>
      <p:pic>
        <p:nvPicPr>
          <p:cNvPr id="23561" name="Picture 10" descr="F:\Fotos\Fotos Mina\DSC00759.JPG"/>
          <p:cNvPicPr>
            <a:picLocks noChangeAspect="1" noChangeArrowheads="1"/>
          </p:cNvPicPr>
          <p:nvPr/>
        </p:nvPicPr>
        <p:blipFill>
          <a:blip r:embed="rId4" cstate="print"/>
          <a:srcRect/>
          <a:stretch>
            <a:fillRect/>
          </a:stretch>
        </p:blipFill>
        <p:spPr bwMode="auto">
          <a:xfrm>
            <a:off x="6357938" y="4572000"/>
            <a:ext cx="2786062" cy="2286000"/>
          </a:xfrm>
          <a:prstGeom prst="rect">
            <a:avLst/>
          </a:prstGeom>
          <a:noFill/>
          <a:ln w="9525">
            <a:noFill/>
            <a:miter lim="800000"/>
            <a:headEnd/>
            <a:tailEnd/>
          </a:ln>
        </p:spPr>
      </p:pic>
      <p:sp>
        <p:nvSpPr>
          <p:cNvPr id="10" name="9 Rectángulo"/>
          <p:cNvSpPr>
            <a:spLocks noChangeArrowheads="1"/>
          </p:cNvSpPr>
          <p:nvPr/>
        </p:nvSpPr>
        <p:spPr bwMode="auto">
          <a:xfrm>
            <a:off x="285720" y="548326"/>
            <a:ext cx="5155579" cy="523220"/>
          </a:xfrm>
          <a:prstGeom prst="rect">
            <a:avLst/>
          </a:prstGeom>
          <a:noFill/>
          <a:ln w="9525">
            <a:noFill/>
            <a:miter lim="800000"/>
            <a:headEnd/>
            <a:tailEnd/>
          </a:ln>
        </p:spPr>
        <p:txBody>
          <a:bodyPr wrap="none">
            <a:spAutoFit/>
          </a:bodyPr>
          <a:lstStyle/>
          <a:p>
            <a:r>
              <a:rPr lang="es-CL" sz="2800" b="1" dirty="0" smtClean="0">
                <a:solidFill>
                  <a:schemeClr val="accent1">
                    <a:lumMod val="75000"/>
                  </a:schemeClr>
                </a:solidFill>
                <a:latin typeface="+mj-lt"/>
              </a:rPr>
              <a:t>PROCESO DE TRONADURA</a:t>
            </a:r>
            <a:endParaRPr lang="es-CL" sz="2800" dirty="0">
              <a:solidFill>
                <a:schemeClr val="accent1">
                  <a:lumMod val="75000"/>
                </a:schemeClr>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55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55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5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ChangeArrowheads="1"/>
          </p:cNvSpPr>
          <p:nvPr/>
        </p:nvSpPr>
        <p:spPr bwMode="auto">
          <a:xfrm>
            <a:off x="285750" y="1143000"/>
            <a:ext cx="8501063" cy="3074988"/>
          </a:xfrm>
          <a:prstGeom prst="rect">
            <a:avLst/>
          </a:prstGeom>
          <a:noFill/>
          <a:ln w="9525">
            <a:noFill/>
            <a:miter lim="800000"/>
            <a:headEnd/>
            <a:tailEnd/>
          </a:ln>
        </p:spPr>
        <p:txBody>
          <a:bodyPr lIns="92075" tIns="46038" rIns="92075" bIns="46038">
            <a:spAutoFit/>
          </a:bodyPr>
          <a:lstStyle/>
          <a:p>
            <a:pPr marL="381000" indent="-381000" eaLnBrk="0" hangingPunct="0">
              <a:lnSpc>
                <a:spcPct val="170000"/>
              </a:lnSpc>
              <a:buClr>
                <a:srgbClr val="FF0000"/>
              </a:buClr>
              <a:buSzPct val="120000"/>
              <a:buFont typeface="Arial" pitchFamily="34" charset="0"/>
              <a:buChar char="•"/>
            </a:pPr>
            <a:endParaRPr lang="es-ES_tradnl" sz="1900" b="1">
              <a:solidFill>
                <a:srgbClr val="000099"/>
              </a:solidFill>
              <a:latin typeface="Arial" pitchFamily="34" charset="0"/>
            </a:endParaRPr>
          </a:p>
          <a:p>
            <a:pPr marL="381000" indent="-381000" eaLnBrk="0" hangingPunct="0">
              <a:lnSpc>
                <a:spcPct val="170000"/>
              </a:lnSpc>
              <a:buClr>
                <a:srgbClr val="FF0000"/>
              </a:buClr>
              <a:buSzPct val="120000"/>
            </a:pPr>
            <a:r>
              <a:rPr lang="es-ES_tradnl" sz="1900" b="1">
                <a:solidFill>
                  <a:srgbClr val="000099"/>
                </a:solidFill>
                <a:latin typeface="Arial" pitchFamily="34" charset="0"/>
              </a:rPr>
              <a:t>      </a:t>
            </a:r>
          </a:p>
          <a:p>
            <a:pPr marL="381000" indent="-381000" eaLnBrk="0" hangingPunct="0">
              <a:lnSpc>
                <a:spcPct val="170000"/>
              </a:lnSpc>
              <a:buClr>
                <a:srgbClr val="FF0000"/>
              </a:buClr>
              <a:buSzPct val="120000"/>
            </a:pPr>
            <a:endParaRPr lang="es-ES_tradnl" sz="1900" b="1">
              <a:solidFill>
                <a:srgbClr val="000099"/>
              </a:solidFill>
              <a:latin typeface="Arial" pitchFamily="34" charset="0"/>
            </a:endParaRPr>
          </a:p>
          <a:p>
            <a:pPr marL="381000" indent="-381000" eaLnBrk="0" hangingPunct="0">
              <a:lnSpc>
                <a:spcPct val="170000"/>
              </a:lnSpc>
              <a:buClr>
                <a:srgbClr val="FF0000"/>
              </a:buClr>
              <a:buSzPct val="120000"/>
            </a:pPr>
            <a:endParaRPr lang="es-ES_tradnl" sz="1900" b="1">
              <a:solidFill>
                <a:srgbClr val="000099"/>
              </a:solidFill>
              <a:latin typeface="Arial" pitchFamily="34" charset="0"/>
            </a:endParaRPr>
          </a:p>
          <a:p>
            <a:pPr marL="381000" indent="-381000" eaLnBrk="0" hangingPunct="0">
              <a:lnSpc>
                <a:spcPct val="170000"/>
              </a:lnSpc>
              <a:buClr>
                <a:srgbClr val="FF0000"/>
              </a:buClr>
              <a:buSzPct val="120000"/>
            </a:pPr>
            <a:endParaRPr lang="es-ES_tradnl" sz="1900" b="1">
              <a:solidFill>
                <a:srgbClr val="000099"/>
              </a:solidFill>
              <a:latin typeface="Arial" pitchFamily="34" charset="0"/>
            </a:endParaRPr>
          </a:p>
          <a:p>
            <a:pPr marL="381000" indent="-381000" eaLnBrk="0" hangingPunct="0">
              <a:lnSpc>
                <a:spcPct val="170000"/>
              </a:lnSpc>
              <a:buClr>
                <a:srgbClr val="FF0000"/>
              </a:buClr>
              <a:buSzPct val="120000"/>
            </a:pPr>
            <a:endParaRPr lang="es-ES_tradnl" sz="1900" b="1">
              <a:solidFill>
                <a:srgbClr val="000099"/>
              </a:solidFill>
              <a:latin typeface="Arial" pitchFamily="34" charset="0"/>
            </a:endParaRPr>
          </a:p>
        </p:txBody>
      </p:sp>
      <p:sp>
        <p:nvSpPr>
          <p:cNvPr id="23556" name="3 Rectángulo"/>
          <p:cNvSpPr>
            <a:spLocks noChangeArrowheads="1"/>
          </p:cNvSpPr>
          <p:nvPr/>
        </p:nvSpPr>
        <p:spPr bwMode="auto">
          <a:xfrm>
            <a:off x="0" y="1699520"/>
            <a:ext cx="6357938" cy="5078313"/>
          </a:xfrm>
          <a:prstGeom prst="rect">
            <a:avLst/>
          </a:prstGeom>
          <a:noFill/>
          <a:ln w="9525">
            <a:noFill/>
            <a:miter lim="800000"/>
            <a:headEnd/>
            <a:tailEnd/>
          </a:ln>
        </p:spPr>
        <p:txBody>
          <a:bodyPr>
            <a:spAutoFit/>
          </a:bodyPr>
          <a:lstStyle/>
          <a:p>
            <a:pPr algn="just"/>
            <a:r>
              <a:rPr lang="es-CL" dirty="0" smtClean="0"/>
              <a:t>que todo este en regla. En caso contrario, por ningún motivo se descargaran los explosivos y accesorios en el área y se comunicara de inmediato la condición anómala al supervisor de tronadura.</a:t>
            </a:r>
          </a:p>
          <a:p>
            <a:pPr algn="just">
              <a:buFont typeface="Arial" pitchFamily="34" charset="0"/>
              <a:buChar char="•"/>
            </a:pPr>
            <a:endParaRPr lang="es-CL" b="1" dirty="0" smtClean="0"/>
          </a:p>
          <a:p>
            <a:pPr algn="just">
              <a:buFont typeface="Arial" pitchFamily="34" charset="0"/>
              <a:buChar char="•"/>
            </a:pPr>
            <a:r>
              <a:rPr lang="es-CL" dirty="0" smtClean="0"/>
              <a:t> </a:t>
            </a:r>
            <a:r>
              <a:rPr lang="es-CL" b="1" dirty="0" smtClean="0"/>
              <a:t>Profundidad de los pozos</a:t>
            </a:r>
          </a:p>
          <a:p>
            <a:pPr algn="just"/>
            <a:r>
              <a:rPr lang="es-CL" dirty="0" smtClean="0"/>
              <a:t>Antes de primar</a:t>
            </a:r>
            <a:r>
              <a:rPr lang="es-CL" b="1" dirty="0" smtClean="0"/>
              <a:t> </a:t>
            </a:r>
            <a:r>
              <a:rPr lang="es-CL" dirty="0" smtClean="0"/>
              <a:t>se</a:t>
            </a:r>
            <a:r>
              <a:rPr lang="es-CL" b="1" dirty="0" smtClean="0"/>
              <a:t> </a:t>
            </a:r>
            <a:r>
              <a:rPr lang="es-CL" dirty="0" smtClean="0"/>
              <a:t>deberá chequear la profundidad de todos los pozos del disparo, dejando en cada uno de ellos una tarjeta de identificación en que se indique la profundidad y cantidad de explosivo a suministrar. De existir pozos cortos, se identificaran con una pila de piedras y se comunicara al encargado del carguío de explosivos, quien a su vez comunicara la situación al supervisor de la mina. Si es necesario perforar un pozo lateral o repasar un pozo corto, se dejara el espacio suficiente y debidamente señalizado para el ingreso de una perforadora al sector. </a:t>
            </a:r>
            <a:r>
              <a:rPr lang="es-CL" b="1" dirty="0" smtClean="0"/>
              <a:t>  </a:t>
            </a:r>
          </a:p>
          <a:p>
            <a:pPr algn="just">
              <a:buFont typeface="Arial" pitchFamily="34" charset="0"/>
              <a:buChar char="•"/>
            </a:pPr>
            <a:endParaRPr lang="es-CL" dirty="0" smtClean="0"/>
          </a:p>
        </p:txBody>
      </p:sp>
      <p:pic>
        <p:nvPicPr>
          <p:cNvPr id="23558" name="Picture 2" descr="http://www.codelco.cl/educa/images/divisiones/norte/info/f_procesos/CA-225a.jpg"/>
          <p:cNvPicPr>
            <a:picLocks noChangeAspect="1" noChangeArrowheads="1"/>
          </p:cNvPicPr>
          <p:nvPr/>
        </p:nvPicPr>
        <p:blipFill>
          <a:blip r:embed="rId2" cstate="print"/>
          <a:srcRect/>
          <a:stretch>
            <a:fillRect/>
          </a:stretch>
        </p:blipFill>
        <p:spPr bwMode="auto">
          <a:xfrm>
            <a:off x="6357938" y="0"/>
            <a:ext cx="2786062" cy="2171700"/>
          </a:xfrm>
          <a:prstGeom prst="rect">
            <a:avLst/>
          </a:prstGeom>
          <a:noFill/>
          <a:ln w="9525">
            <a:noFill/>
            <a:miter lim="800000"/>
            <a:headEnd/>
            <a:tailEnd/>
          </a:ln>
        </p:spPr>
      </p:pic>
      <p:pic>
        <p:nvPicPr>
          <p:cNvPr id="23559" name="Picture 8" descr="F:\Fotos\Fotos Mina\DSC00761.JPG"/>
          <p:cNvPicPr>
            <a:picLocks noChangeAspect="1" noChangeArrowheads="1"/>
          </p:cNvPicPr>
          <p:nvPr/>
        </p:nvPicPr>
        <p:blipFill>
          <a:blip r:embed="rId3" cstate="print"/>
          <a:srcRect/>
          <a:stretch>
            <a:fillRect/>
          </a:stretch>
        </p:blipFill>
        <p:spPr bwMode="auto">
          <a:xfrm>
            <a:off x="6357938" y="2214563"/>
            <a:ext cx="2786062" cy="2286000"/>
          </a:xfrm>
          <a:prstGeom prst="rect">
            <a:avLst/>
          </a:prstGeom>
          <a:noFill/>
          <a:ln w="9525">
            <a:noFill/>
            <a:miter lim="800000"/>
            <a:headEnd/>
            <a:tailEnd/>
          </a:ln>
        </p:spPr>
      </p:pic>
      <p:pic>
        <p:nvPicPr>
          <p:cNvPr id="23561" name="Picture 10" descr="F:\Fotos\Fotos Mina\DSC00759.JPG"/>
          <p:cNvPicPr>
            <a:picLocks noChangeAspect="1" noChangeArrowheads="1"/>
          </p:cNvPicPr>
          <p:nvPr/>
        </p:nvPicPr>
        <p:blipFill>
          <a:blip r:embed="rId4" cstate="print"/>
          <a:srcRect/>
          <a:stretch>
            <a:fillRect/>
          </a:stretch>
        </p:blipFill>
        <p:spPr bwMode="auto">
          <a:xfrm>
            <a:off x="6357938" y="4572000"/>
            <a:ext cx="2786062" cy="2286000"/>
          </a:xfrm>
          <a:prstGeom prst="rect">
            <a:avLst/>
          </a:prstGeom>
          <a:noFill/>
          <a:ln w="9525">
            <a:noFill/>
            <a:miter lim="800000"/>
            <a:headEnd/>
            <a:tailEnd/>
          </a:ln>
        </p:spPr>
      </p:pic>
      <p:sp>
        <p:nvSpPr>
          <p:cNvPr id="10" name="9 Rectángulo"/>
          <p:cNvSpPr>
            <a:spLocks noChangeArrowheads="1"/>
          </p:cNvSpPr>
          <p:nvPr/>
        </p:nvSpPr>
        <p:spPr bwMode="auto">
          <a:xfrm>
            <a:off x="285720" y="548326"/>
            <a:ext cx="5155579" cy="523220"/>
          </a:xfrm>
          <a:prstGeom prst="rect">
            <a:avLst/>
          </a:prstGeom>
          <a:noFill/>
          <a:ln w="9525">
            <a:noFill/>
            <a:miter lim="800000"/>
            <a:headEnd/>
            <a:tailEnd/>
          </a:ln>
        </p:spPr>
        <p:txBody>
          <a:bodyPr wrap="none">
            <a:spAutoFit/>
          </a:bodyPr>
          <a:lstStyle/>
          <a:p>
            <a:r>
              <a:rPr lang="es-CL" sz="2800" b="1" dirty="0" smtClean="0">
                <a:solidFill>
                  <a:schemeClr val="accent1">
                    <a:lumMod val="75000"/>
                  </a:schemeClr>
                </a:solidFill>
                <a:latin typeface="+mj-lt"/>
              </a:rPr>
              <a:t>PROCESO DE TRONADURA</a:t>
            </a:r>
            <a:endParaRPr lang="es-CL" sz="2800" dirty="0">
              <a:solidFill>
                <a:schemeClr val="accent1">
                  <a:lumMod val="75000"/>
                </a:schemeClr>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55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55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5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p:bldP spid="10"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oticario">
  <a:themeElements>
    <a:clrScheme name="Chincheta">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Boticario">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oticario">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5379</TotalTime>
  <Words>3527</Words>
  <Application>Microsoft Office PowerPoint</Application>
  <PresentationFormat>Presentación en pantalla (4:3)</PresentationFormat>
  <Paragraphs>275</Paragraphs>
  <Slides>39</Slides>
  <Notes>0</Notes>
  <HiddenSlides>0</HiddenSlides>
  <MMClips>0</MMClips>
  <ScaleCrop>false</ScaleCrop>
  <HeadingPairs>
    <vt:vector size="4" baseType="variant">
      <vt:variant>
        <vt:lpstr>Tema</vt:lpstr>
      </vt:variant>
      <vt:variant>
        <vt:i4>1</vt:i4>
      </vt:variant>
      <vt:variant>
        <vt:lpstr>Títulos de diapositiva</vt:lpstr>
      </vt:variant>
      <vt:variant>
        <vt:i4>39</vt:i4>
      </vt:variant>
    </vt:vector>
  </HeadingPairs>
  <TitlesOfParts>
    <vt:vector size="40" baseType="lpstr">
      <vt:lpstr>Boticario</vt:lpstr>
      <vt:lpstr>METODOS DE EXPLOTACION II UNIDAD iII: procesos de OPERACIÓN Y MANTENIMIENTO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Descripción del  sistema de explotación a rajo abierto</dc:title>
  <dc:creator>Ximena Vargas</dc:creator>
  <cp:lastModifiedBy>Belmonte Lerma Mauricio  (Codelco-Andina)</cp:lastModifiedBy>
  <cp:revision>437</cp:revision>
  <dcterms:created xsi:type="dcterms:W3CDTF">2013-08-19T00:58:35Z</dcterms:created>
  <dcterms:modified xsi:type="dcterms:W3CDTF">2015-09-15T00:06:16Z</dcterms:modified>
</cp:coreProperties>
</file>